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8" r:id="rId2"/>
    <p:sldId id="290" r:id="rId3"/>
    <p:sldId id="293" r:id="rId4"/>
    <p:sldId id="291" r:id="rId5"/>
    <p:sldId id="294" r:id="rId6"/>
    <p:sldId id="330" r:id="rId7"/>
    <p:sldId id="275" r:id="rId8"/>
    <p:sldId id="320" r:id="rId9"/>
    <p:sldId id="321" r:id="rId10"/>
    <p:sldId id="322" r:id="rId11"/>
    <p:sldId id="323" r:id="rId12"/>
    <p:sldId id="324" r:id="rId13"/>
    <p:sldId id="303" r:id="rId14"/>
    <p:sldId id="266" r:id="rId15"/>
    <p:sldId id="263" r:id="rId16"/>
    <p:sldId id="339" r:id="rId17"/>
    <p:sldId id="353" r:id="rId18"/>
    <p:sldId id="264" r:id="rId19"/>
    <p:sldId id="267" r:id="rId20"/>
    <p:sldId id="280" r:id="rId21"/>
    <p:sldId id="284" r:id="rId22"/>
    <p:sldId id="281" r:id="rId23"/>
    <p:sldId id="352" r:id="rId2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9" autoAdjust="0"/>
    <p:restoredTop sz="94660"/>
  </p:normalViewPr>
  <p:slideViewPr>
    <p:cSldViewPr snapToGrid="0">
      <p:cViewPr varScale="1">
        <p:scale>
          <a:sx n="130" d="100"/>
          <a:sy n="130" d="100"/>
        </p:scale>
        <p:origin x="13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F65EF7-E4BB-4086-A9BF-A4F70D71AC2C}" type="datetimeFigureOut">
              <a:rPr lang="es-ES" smtClean="0"/>
              <a:t>12/03/2021</a:t>
            </a:fld>
            <a:endParaRPr lang="es-E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7CFD2E-9078-427F-AEBE-F0F4287C9641}" type="slidenum">
              <a:rPr lang="es-ES" smtClean="0"/>
              <a:t>‹#›</a:t>
            </a:fld>
            <a:endParaRPr lang="es-ES"/>
          </a:p>
        </p:txBody>
      </p:sp>
    </p:spTree>
    <p:extLst>
      <p:ext uri="{BB962C8B-B14F-4D97-AF65-F5344CB8AC3E}">
        <p14:creationId xmlns:p14="http://schemas.microsoft.com/office/powerpoint/2010/main" val="1395210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goodreads.com/author/show/29173.Peter_L_Berger"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900"/>
              </a:spcBef>
              <a:spcAft>
                <a:spcPts val="900"/>
              </a:spcAft>
            </a:pPr>
            <a:r>
              <a:rPr lang="en-US" sz="1800" b="1" dirty="0">
                <a:solidFill>
                  <a:srgbClr val="2D3B45"/>
                </a:solidFill>
                <a:effectLst/>
                <a:latin typeface="Arial" panose="020B0604020202020204" pitchFamily="34" charset="0"/>
                <a:ea typeface="Times New Roman" panose="02020603050405020304" pitchFamily="18" charset="0"/>
              </a:rPr>
              <a:t>EXPANDING</a:t>
            </a:r>
            <a:r>
              <a:rPr lang="en-US" sz="1800" dirty="0">
                <a:solidFill>
                  <a:srgbClr val="2D3B45"/>
                </a:solidFill>
                <a:effectLst/>
                <a:latin typeface="Arial" panose="020B0604020202020204" pitchFamily="34" charset="0"/>
                <a:ea typeface="Times New Roman" panose="02020603050405020304" pitchFamily="18" charset="0"/>
              </a:rPr>
              <a:t> is the idea was initially founded on the observation by Edwin Hubble that distant galaxies were apparently moving away from us. It started as a singularity (very small point) and now is very big.</a:t>
            </a:r>
            <a:endParaRPr lang="en-US" sz="1800" dirty="0">
              <a:effectLst/>
              <a:latin typeface="Calibri" panose="020F0502020204030204" pitchFamily="34" charset="0"/>
              <a:ea typeface="Calibri" panose="020F0502020204030204" pitchFamily="34" charset="0"/>
            </a:endParaRPr>
          </a:p>
          <a:p>
            <a:pPr marL="0" marR="0">
              <a:spcBef>
                <a:spcPts val="900"/>
              </a:spcBef>
              <a:spcAft>
                <a:spcPts val="900"/>
              </a:spcAft>
            </a:pPr>
            <a:r>
              <a:rPr lang="en-US" sz="1800" b="1" dirty="0">
                <a:solidFill>
                  <a:srgbClr val="2D3B45"/>
                </a:solidFill>
                <a:effectLst/>
                <a:latin typeface="Arial" panose="020B0604020202020204" pitchFamily="34" charset="0"/>
                <a:ea typeface="Times New Roman" panose="02020603050405020304" pitchFamily="18" charset="0"/>
              </a:rPr>
              <a:t>ENTROPY</a:t>
            </a:r>
            <a:r>
              <a:rPr lang="en-US" sz="1800" dirty="0">
                <a:solidFill>
                  <a:srgbClr val="2D3B45"/>
                </a:solidFill>
                <a:effectLst/>
                <a:latin typeface="Arial" panose="020B0604020202020204" pitchFamily="34" charset="0"/>
                <a:ea typeface="Times New Roman" panose="02020603050405020304" pitchFamily="18" charset="0"/>
              </a:rPr>
              <a:t> is the second law of thermodynamics. There is a natural gradual decline into disorder in all systems. Keeping any system ordered requires the investment of energy and effort.</a:t>
            </a:r>
            <a:endParaRPr lang="en-US" sz="1800" dirty="0">
              <a:effectLst/>
              <a:latin typeface="Calibri" panose="020F0502020204030204" pitchFamily="34" charset="0"/>
              <a:ea typeface="Calibri" panose="020F0502020204030204" pitchFamily="34" charset="0"/>
            </a:endParaRPr>
          </a:p>
          <a:p>
            <a:pPr marL="0" marR="0">
              <a:spcBef>
                <a:spcPts val="900"/>
              </a:spcBef>
              <a:spcAft>
                <a:spcPts val="900"/>
              </a:spcAft>
            </a:pPr>
            <a:r>
              <a:rPr lang="en-US" sz="1800" b="1" dirty="0">
                <a:solidFill>
                  <a:srgbClr val="2D3B45"/>
                </a:solidFill>
                <a:effectLst/>
                <a:latin typeface="Arial" panose="020B0604020202020204" pitchFamily="34" charset="0"/>
                <a:ea typeface="Times New Roman" panose="02020603050405020304" pitchFamily="18" charset="0"/>
              </a:rPr>
              <a:t>EVOLVING</a:t>
            </a:r>
            <a:r>
              <a:rPr lang="en-US" sz="1800" dirty="0">
                <a:solidFill>
                  <a:srgbClr val="2D3B45"/>
                </a:solidFill>
                <a:effectLst/>
                <a:latin typeface="Arial" panose="020B0604020202020204" pitchFamily="34" charset="0"/>
                <a:ea typeface="Times New Roman" panose="02020603050405020304" pitchFamily="18" charset="0"/>
              </a:rPr>
              <a:t> describes the gradual development from simple to more complex forms. Think for example of the process of human development (Homo habilis, Homo floresiensis, Homo erectus, Homo sapiens).</a:t>
            </a:r>
            <a:endParaRPr lang="en-US" sz="1800" dirty="0">
              <a:effectLst/>
              <a:latin typeface="Calibri" panose="020F0502020204030204" pitchFamily="34" charset="0"/>
              <a:ea typeface="Calibri" panose="020F0502020204030204" pitchFamily="34" charset="0"/>
            </a:endParaRPr>
          </a:p>
          <a:p>
            <a:pPr marL="0" marR="0">
              <a:spcBef>
                <a:spcPts val="900"/>
              </a:spcBef>
              <a:spcAft>
                <a:spcPts val="900"/>
              </a:spcAft>
            </a:pPr>
            <a:r>
              <a:rPr lang="en-US" sz="1800" b="1" dirty="0">
                <a:solidFill>
                  <a:srgbClr val="2D3B45"/>
                </a:solidFill>
                <a:effectLst/>
                <a:latin typeface="Arial" panose="020B0604020202020204" pitchFamily="34" charset="0"/>
                <a:ea typeface="Times New Roman" panose="02020603050405020304" pitchFamily="18" charset="0"/>
              </a:rPr>
              <a:t>TELEOLOGICAL</a:t>
            </a:r>
            <a:r>
              <a:rPr lang="en-US" sz="1800" dirty="0">
                <a:solidFill>
                  <a:srgbClr val="2D3B45"/>
                </a:solidFill>
                <a:effectLst/>
                <a:latin typeface="Arial" panose="020B0604020202020204" pitchFamily="34" charset="0"/>
                <a:ea typeface="Times New Roman" panose="02020603050405020304" pitchFamily="18" charset="0"/>
              </a:rPr>
              <a:t> means that it has purpose, moves towards a goal. In other words, it is intentionally ordered (order is imposed) and not the product of dumb luck and randomness.</a:t>
            </a:r>
            <a:endParaRPr lang="en-US" sz="1800" dirty="0">
              <a:effectLst/>
              <a:latin typeface="Calibri" panose="020F0502020204030204" pitchFamily="34" charset="0"/>
              <a:ea typeface="Calibri" panose="020F0502020204030204" pitchFamily="34" charset="0"/>
            </a:endParaRPr>
          </a:p>
          <a:p>
            <a:pPr marL="0" marR="0">
              <a:spcBef>
                <a:spcPts val="900"/>
              </a:spcBef>
              <a:spcAft>
                <a:spcPts val="0"/>
              </a:spcAft>
            </a:pPr>
            <a:r>
              <a:rPr lang="en-US" sz="1800" b="1" dirty="0">
                <a:solidFill>
                  <a:srgbClr val="2D3B45"/>
                </a:solidFill>
                <a:effectLst/>
                <a:latin typeface="Arial" panose="020B0604020202020204" pitchFamily="34" charset="0"/>
                <a:ea typeface="Times New Roman" panose="02020603050405020304" pitchFamily="18" charset="0"/>
              </a:rPr>
              <a:t>THEOLOGICAL</a:t>
            </a:r>
            <a:r>
              <a:rPr lang="en-US" sz="1800" dirty="0">
                <a:solidFill>
                  <a:srgbClr val="2D3B45"/>
                </a:solidFill>
                <a:effectLst/>
                <a:latin typeface="Arial" panose="020B0604020202020204" pitchFamily="34" charset="0"/>
                <a:ea typeface="Times New Roman" panose="02020603050405020304" pitchFamily="18" charset="0"/>
              </a:rPr>
              <a:t> meaning that its existence, complexity, and beauty point to a higher intelligence, to a creator.</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r>
              <a:rPr lang="en-US" sz="1800" dirty="0">
                <a:effectLst/>
                <a:latin typeface="Arial" panose="020B0604020202020204" pitchFamily="34" charset="0"/>
                <a:ea typeface="Calibri" panose="020F0502020204030204" pitchFamily="34" charset="0"/>
              </a:rPr>
              <a:t>In its natural state, any system tends toward disorder rather than complexity (entropy).  If you do not pickup your room, it does not have a tendency to get clean and orderly by itself.  Quite the opposite. If you were to get to your dorm and all your clothes are washed, folded and put away, and everything was in its place, you would immediately know that someone must have done it.  If I tell you that what happened was that you left the window open and the wind blew in and moved things around, you know that no amount of wind could randomly put order in your room.  The clothes don’t just randomly go into the washing machine, and luckily the exact amount of detergent falls in at the exact time, and then by chance the right setting was selected … you say impossible.  The probabilities of that happening are zero.  When we observe the order in the universe (teleology) we logically sense a higher intelligence at work.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91082A-526C-425C-98FC-DBB8B07698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213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91082A-526C-425C-98FC-DBB8B07698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888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D3B45"/>
                </a:solidFill>
                <a:effectLst/>
                <a:latin typeface="Lato Extended"/>
              </a:rPr>
              <a:t>Tom Chi explains how he transferred from the world of astrophysics research to the world of people (Tom Chi has played a significant role in the development of global digital products and services including Microsoft Outlook and Yahoo Search.  He served at head of product experience at Google X ,  contributing breakthrough technology to innovations like Google's autonomous vehicles).  He claims that in the world of people, there remains a gap between us and the challenges that we face. What is the concept that this gap is related to?</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91082A-526C-425C-98FC-DBB8B07698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0907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D3B45"/>
                </a:solidFill>
                <a:effectLst/>
                <a:latin typeface="Lato Extended"/>
              </a:rPr>
              <a:t>Hemoglobin molecules in our blood are made of four heme groups to which an iron atom is attached.  The iron allows the binding of oxygen that the blood carries through our circulatory system.  How is iron made? It is made by supernovas, the explosion of stars.  Stars can form and explode as galaxies collide.</a:t>
            </a:r>
          </a:p>
          <a:p>
            <a:endParaRPr lang="en-US" b="0" i="0" dirty="0">
              <a:solidFill>
                <a:srgbClr val="2D3B45"/>
              </a:solidFill>
              <a:effectLst/>
              <a:latin typeface="Lato Extended"/>
            </a:endParaRPr>
          </a:p>
          <a:p>
            <a:r>
              <a:rPr lang="en-US" b="0" i="0" dirty="0">
                <a:solidFill>
                  <a:srgbClr val="2D3B45"/>
                </a:solidFill>
                <a:effectLst/>
                <a:latin typeface="Lato Extended"/>
              </a:rPr>
              <a:t>Hundreds of thousands of galaxies, swirling together, drive the process of galaxies colliding, which drives massive start formation, which drives the process of forming the iron that carries the oxygen that circulates through our arteries. This is how all of our heart beats are connected.</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91082A-526C-425C-98FC-DBB8B07698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1688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D3B45"/>
                </a:solidFill>
                <a:effectLst/>
                <a:latin typeface="Lato Extended"/>
              </a:rPr>
              <a:t>Deep breaths are a way of connecting with out body.  Yet taking deep breaths was not possible on this earth 3 billion years ago.  At that time, there was no oxygen on our planet.  Instead, there was a high accumulation of carbon dioxide, which made the life of complex multi-cellular organisms unsustainable.  However, there were single-cell organism like cyanobacteria that were capable of generating oxygen through photosynthesis (taking energy from the sun and converting carbon dioxide into oxygen).  Through a very slow process that took millions of years, cyanobacteria eventually created the ozone layer making our planet capable of sustaining life as we know it today.</a:t>
            </a:r>
          </a:p>
          <a:p>
            <a:endParaRPr lang="en-US" b="0" i="0" dirty="0">
              <a:solidFill>
                <a:srgbClr val="2D3B45"/>
              </a:solidFill>
              <a:effectLst/>
              <a:latin typeface="Lato Extended"/>
            </a:endParaRPr>
          </a:p>
          <a:p>
            <a:br>
              <a:rPr lang="en-US" dirty="0"/>
            </a:br>
            <a:r>
              <a:rPr lang="en-US" b="0" i="0" dirty="0">
                <a:solidFill>
                  <a:srgbClr val="2D3B45"/>
                </a:solidFill>
                <a:effectLst/>
                <a:latin typeface="Lato Extended"/>
              </a:rPr>
              <a:t>Our breaths are deeply united. Every outbreath is mirrored by the inbreath of plants (cyanobacteria were capture by plants and became chloroplast) and vice versa.  We are connected in the oxygen we breathe.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91082A-526C-425C-98FC-DBB8B07698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203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D3B45"/>
                </a:solidFill>
                <a:effectLst/>
                <a:latin typeface="Lato Extended"/>
              </a:rPr>
              <a:t>Tom Chi explains the connection of the mind through a story about the piano.  He points out that playing this instrument requires a substantial number of connections in the brain.  Yet, these brain connections did not exist 200 years ago before the invention of the piano.  Even the possibility of inventing this magnificent string instrument required the gradual development of brain structures capable of producing  something like it.  He calls this concept the </a:t>
            </a:r>
            <a:r>
              <a:rPr lang="en-US" b="0" i="1" dirty="0">
                <a:solidFill>
                  <a:srgbClr val="2D3B45"/>
                </a:solidFill>
                <a:effectLst/>
                <a:latin typeface="Lato Extended"/>
              </a:rPr>
              <a:t>palette of being</a:t>
            </a:r>
            <a:r>
              <a:rPr lang="en-US" b="0" i="0" dirty="0">
                <a:solidFill>
                  <a:srgbClr val="2D3B45"/>
                </a:solidFill>
                <a:effectLst/>
                <a:latin typeface="Lato Extended"/>
              </a:rPr>
              <a:t>.  </a:t>
            </a:r>
            <a:r>
              <a:rPr lang="en-US" b="1" i="0" dirty="0">
                <a:solidFill>
                  <a:srgbClr val="2D3B45"/>
                </a:solidFill>
                <a:effectLst/>
                <a:latin typeface="Lato Extended"/>
              </a:rPr>
              <a:t>What does he mean by the palette of being</a:t>
            </a:r>
            <a:r>
              <a:rPr lang="en-US" b="0" i="0" dirty="0">
                <a:solidFill>
                  <a:srgbClr val="2D3B45"/>
                </a:solidFill>
                <a:effectLst/>
                <a:latin typeface="Lato Extended"/>
              </a:rPr>
              <a:t>?</a:t>
            </a:r>
          </a:p>
          <a:p>
            <a:endParaRPr lang="en-US" b="0" i="0" dirty="0">
              <a:solidFill>
                <a:srgbClr val="2D3B45"/>
              </a:solidFill>
              <a:effectLst/>
              <a:latin typeface="Lato Extended"/>
            </a:endParaRPr>
          </a:p>
          <a:p>
            <a:r>
              <a:rPr lang="en-US" b="0" i="0" dirty="0">
                <a:solidFill>
                  <a:srgbClr val="2D3B45"/>
                </a:solidFill>
                <a:effectLst/>
                <a:latin typeface="Lato Extended"/>
              </a:rPr>
              <a:t>We are born into this life having available to us the experiences of humanity that have come thus far.  Typically, we are only able to "paint" with the brain structures (patterns of thought)  and the ways of being that existed before.  Two hundred years ago the piano and computer science were not available in our "palate."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91082A-526C-425C-98FC-DBB8B07698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843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 at 14:13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91082A-526C-425C-98FC-DBB8B07698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5635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b="1" i="0" dirty="0">
                <a:solidFill>
                  <a:srgbClr val="333333"/>
                </a:solidFill>
                <a:effectLst/>
                <a:latin typeface="Merriweather"/>
              </a:rPr>
              <a:t>El Dosel Sagrado: Para Una Teoría Sociológica De La Religión</a:t>
            </a:r>
          </a:p>
          <a:p>
            <a:pPr algn="l"/>
            <a:r>
              <a:rPr lang="es-ES" b="0" i="0" dirty="0">
                <a:solidFill>
                  <a:srgbClr val="333333"/>
                </a:solidFill>
                <a:effectLst/>
                <a:latin typeface="Merriweather"/>
              </a:rPr>
              <a:t>by</a:t>
            </a:r>
            <a:r>
              <a:rPr lang="es-ES" b="0" i="0" dirty="0">
                <a:solidFill>
                  <a:srgbClr val="181818"/>
                </a:solidFill>
                <a:effectLst/>
                <a:latin typeface="Lato"/>
              </a:rPr>
              <a:t> </a:t>
            </a:r>
            <a:r>
              <a:rPr lang="es-ES" b="0" i="0" u="none" strike="noStrike" dirty="0">
                <a:solidFill>
                  <a:srgbClr val="333333"/>
                </a:solidFill>
                <a:effectLst/>
                <a:latin typeface="Merriweather"/>
                <a:hlinkClick r:id="rId3"/>
              </a:rPr>
              <a:t>Peter L. Berger</a:t>
            </a:r>
            <a:endParaRPr lang="es-ES" b="0" i="0" dirty="0">
              <a:solidFill>
                <a:srgbClr val="333333"/>
              </a:solidFill>
              <a:effectLst/>
              <a:latin typeface="Merriweather"/>
            </a:endParaRPr>
          </a:p>
          <a:p>
            <a:endParaRPr lang="es-ES" dirty="0"/>
          </a:p>
        </p:txBody>
      </p:sp>
      <p:sp>
        <p:nvSpPr>
          <p:cNvPr id="4" name="Slide Number Placeholder 3"/>
          <p:cNvSpPr>
            <a:spLocks noGrp="1"/>
          </p:cNvSpPr>
          <p:nvPr>
            <p:ph type="sldNum" sz="quarter" idx="5"/>
          </p:nvPr>
        </p:nvSpPr>
        <p:spPr/>
        <p:txBody>
          <a:bodyPr/>
          <a:lstStyle/>
          <a:p>
            <a:fld id="{5D7CFD2E-9078-427F-AEBE-F0F4287C9641}" type="slidenum">
              <a:rPr lang="es-ES" smtClean="0"/>
              <a:t>23</a:t>
            </a:fld>
            <a:endParaRPr lang="es-ES"/>
          </a:p>
        </p:txBody>
      </p:sp>
    </p:spTree>
    <p:extLst>
      <p:ext uri="{BB962C8B-B14F-4D97-AF65-F5344CB8AC3E}">
        <p14:creationId xmlns:p14="http://schemas.microsoft.com/office/powerpoint/2010/main" val="1598370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181CC-E79F-40E2-864F-5526DB5870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3F504B-CC47-4355-8589-EA67B85B2F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718D69-290E-457E-BCBE-903E7DC898EA}"/>
              </a:ext>
            </a:extLst>
          </p:cNvPr>
          <p:cNvSpPr>
            <a:spLocks noGrp="1"/>
          </p:cNvSpPr>
          <p:nvPr>
            <p:ph type="dt" sz="half" idx="10"/>
          </p:nvPr>
        </p:nvSpPr>
        <p:spPr/>
        <p:txBody>
          <a:bodyPr/>
          <a:lstStyle/>
          <a:p>
            <a:fld id="{EA0C0817-A112-4847-8014-A94B7D2A4EA3}" type="datetime1">
              <a:rPr lang="en-US" smtClean="0"/>
              <a:t>3/12/2021</a:t>
            </a:fld>
            <a:endParaRPr lang="en-US" dirty="0"/>
          </a:p>
        </p:txBody>
      </p:sp>
      <p:sp>
        <p:nvSpPr>
          <p:cNvPr id="5" name="Footer Placeholder 4">
            <a:extLst>
              <a:ext uri="{FF2B5EF4-FFF2-40B4-BE49-F238E27FC236}">
                <a16:creationId xmlns:a16="http://schemas.microsoft.com/office/drawing/2014/main" id="{185DCDC5-C62B-4D34-B597-5AABA2DC0CE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439742E-0A83-4BEA-85E3-C3A73E1DFD4C}"/>
              </a:ext>
            </a:extLst>
          </p:cNvPr>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731754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FB8BF-49F2-4AC4-BE22-CB7DE9A2D6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B01AFA-2350-48AD-B092-7DA40B7AAD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6135EF-C82B-4455-AE3E-2FC6775AA612}"/>
              </a:ext>
            </a:extLst>
          </p:cNvPr>
          <p:cNvSpPr>
            <a:spLocks noGrp="1"/>
          </p:cNvSpPr>
          <p:nvPr>
            <p:ph type="dt" sz="half" idx="10"/>
          </p:nvPr>
        </p:nvSpPr>
        <p:spPr/>
        <p:txBody>
          <a:bodyPr/>
          <a:lstStyle/>
          <a:p>
            <a:fld id="{134F40B7-36AB-4376-BE14-EF7004D79BB9}" type="datetime1">
              <a:rPr lang="en-US" smtClean="0"/>
              <a:t>3/12/2021</a:t>
            </a:fld>
            <a:endParaRPr lang="en-US"/>
          </a:p>
        </p:txBody>
      </p:sp>
      <p:sp>
        <p:nvSpPr>
          <p:cNvPr id="5" name="Footer Placeholder 4">
            <a:extLst>
              <a:ext uri="{FF2B5EF4-FFF2-40B4-BE49-F238E27FC236}">
                <a16:creationId xmlns:a16="http://schemas.microsoft.com/office/drawing/2014/main" id="{5F7F2A67-5C5F-457D-BCE3-29F0C5FB0C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8424B6-5EFB-4AC3-B725-87488F30EA21}"/>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67785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DE29F5-FE8C-49E0-A6BF-5F2582121F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F0FF92-4BC1-4B7F-8864-4B60F64478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8409DA-5E4D-4867-B0CF-C144BF39CC19}"/>
              </a:ext>
            </a:extLst>
          </p:cNvPr>
          <p:cNvSpPr>
            <a:spLocks noGrp="1"/>
          </p:cNvSpPr>
          <p:nvPr>
            <p:ph type="dt" sz="half" idx="10"/>
          </p:nvPr>
        </p:nvSpPr>
        <p:spPr/>
        <p:txBody>
          <a:bodyPr/>
          <a:lstStyle/>
          <a:p>
            <a:fld id="{FF87CAB8-DCAE-46A5-AADA-B3FAD11A54E0}" type="datetime1">
              <a:rPr lang="en-US" smtClean="0"/>
              <a:t>3/12/2021</a:t>
            </a:fld>
            <a:endParaRPr lang="en-US"/>
          </a:p>
        </p:txBody>
      </p:sp>
      <p:sp>
        <p:nvSpPr>
          <p:cNvPr id="5" name="Footer Placeholder 4">
            <a:extLst>
              <a:ext uri="{FF2B5EF4-FFF2-40B4-BE49-F238E27FC236}">
                <a16:creationId xmlns:a16="http://schemas.microsoft.com/office/drawing/2014/main" id="{FE0F8553-4E00-47F4-80D5-13C4C0E844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BB1F68-1D76-486C-88FF-BAAEDB328AB1}"/>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598711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4D0B-B80A-4274-AAC5-588E2E6785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FA68F0-DA6C-429B-9568-12D6DA8CAA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0F053-FE93-4C2E-A74A-313D4C8B61FE}"/>
              </a:ext>
            </a:extLst>
          </p:cNvPr>
          <p:cNvSpPr>
            <a:spLocks noGrp="1"/>
          </p:cNvSpPr>
          <p:nvPr>
            <p:ph type="dt" sz="half" idx="10"/>
          </p:nvPr>
        </p:nvSpPr>
        <p:spPr/>
        <p:txBody>
          <a:bodyPr/>
          <a:lstStyle/>
          <a:p>
            <a:fld id="{7332B432-ACDA-4023-A761-2BAB76577B62}" type="datetime1">
              <a:rPr lang="en-US" smtClean="0"/>
              <a:t>3/12/2021</a:t>
            </a:fld>
            <a:endParaRPr lang="en-US"/>
          </a:p>
        </p:txBody>
      </p:sp>
      <p:sp>
        <p:nvSpPr>
          <p:cNvPr id="5" name="Footer Placeholder 4">
            <a:extLst>
              <a:ext uri="{FF2B5EF4-FFF2-40B4-BE49-F238E27FC236}">
                <a16:creationId xmlns:a16="http://schemas.microsoft.com/office/drawing/2014/main" id="{454DFB2D-F819-45F6-A8D5-7D1F4AAD7C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4560D-F8A1-41F5-9A31-B0E721C3D37E}"/>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92123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24BE6-802E-4F49-A5B3-431FFE525B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74A88B-EA66-4BB7-BF40-3146F88BED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40F5CE-7C26-4992-83BF-DD0B67CE5884}"/>
              </a:ext>
            </a:extLst>
          </p:cNvPr>
          <p:cNvSpPr>
            <a:spLocks noGrp="1"/>
          </p:cNvSpPr>
          <p:nvPr>
            <p:ph type="dt" sz="half" idx="10"/>
          </p:nvPr>
        </p:nvSpPr>
        <p:spPr/>
        <p:txBody>
          <a:bodyPr/>
          <a:lstStyle/>
          <a:p>
            <a:fld id="{D9C646AA-F36E-4540-911D-FFFC0A0EF24A}" type="datetime1">
              <a:rPr lang="en-US" smtClean="0"/>
              <a:t>3/12/2021</a:t>
            </a:fld>
            <a:endParaRPr lang="en-US" dirty="0"/>
          </a:p>
        </p:txBody>
      </p:sp>
      <p:sp>
        <p:nvSpPr>
          <p:cNvPr id="5" name="Footer Placeholder 4">
            <a:extLst>
              <a:ext uri="{FF2B5EF4-FFF2-40B4-BE49-F238E27FC236}">
                <a16:creationId xmlns:a16="http://schemas.microsoft.com/office/drawing/2014/main" id="{62D66494-650E-4CED-BAAB-CACA1B2784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29D93B7-2B8B-40D7-B7F7-1C1E66D7B2E7}"/>
              </a:ext>
            </a:extLst>
          </p:cNvPr>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53604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1AB59-7978-431A-9F6C-C961132638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51C0D3-571B-4B13-BBA2-25EB9B2E9F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912C64-A66B-4B8A-AECF-D798EBB163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916CA3-AD16-4AB3-B344-C5556768F9CB}"/>
              </a:ext>
            </a:extLst>
          </p:cNvPr>
          <p:cNvSpPr>
            <a:spLocks noGrp="1"/>
          </p:cNvSpPr>
          <p:nvPr>
            <p:ph type="dt" sz="half" idx="10"/>
          </p:nvPr>
        </p:nvSpPr>
        <p:spPr/>
        <p:txBody>
          <a:bodyPr/>
          <a:lstStyle/>
          <a:p>
            <a:fld id="{69186D26-FA5F-4637-B602-B7C2DC34CFD4}" type="datetime1">
              <a:rPr lang="en-US" smtClean="0"/>
              <a:t>3/12/2021</a:t>
            </a:fld>
            <a:endParaRPr lang="en-US"/>
          </a:p>
        </p:txBody>
      </p:sp>
      <p:sp>
        <p:nvSpPr>
          <p:cNvPr id="6" name="Footer Placeholder 5">
            <a:extLst>
              <a:ext uri="{FF2B5EF4-FFF2-40B4-BE49-F238E27FC236}">
                <a16:creationId xmlns:a16="http://schemas.microsoft.com/office/drawing/2014/main" id="{345A8AD9-28FD-425D-A056-90CC1226FF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AB2F8B-7B4C-4267-867A-9E915262FEF6}"/>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963538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352F7-0AD3-45B4-85CB-B0C283B4A6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41B931-E99B-47BB-B551-93D461C059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FFB565-80C0-4695-8F24-95DE5C12C2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0AE978-BF6A-4093-BE95-02C3EA68AE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3180C1-98B1-4732-9FFE-72C610B184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A3CE84-4010-43D4-8337-B7132A9BD046}"/>
              </a:ext>
            </a:extLst>
          </p:cNvPr>
          <p:cNvSpPr>
            <a:spLocks noGrp="1"/>
          </p:cNvSpPr>
          <p:nvPr>
            <p:ph type="dt" sz="half" idx="10"/>
          </p:nvPr>
        </p:nvSpPr>
        <p:spPr/>
        <p:txBody>
          <a:bodyPr/>
          <a:lstStyle/>
          <a:p>
            <a:fld id="{8A7F15D8-96D1-4781-BC50-CA8A088B2FE4}" type="datetime1">
              <a:rPr lang="en-US" smtClean="0"/>
              <a:t>3/12/2021</a:t>
            </a:fld>
            <a:endParaRPr lang="en-US"/>
          </a:p>
        </p:txBody>
      </p:sp>
      <p:sp>
        <p:nvSpPr>
          <p:cNvPr id="8" name="Footer Placeholder 7">
            <a:extLst>
              <a:ext uri="{FF2B5EF4-FFF2-40B4-BE49-F238E27FC236}">
                <a16:creationId xmlns:a16="http://schemas.microsoft.com/office/drawing/2014/main" id="{F3E07715-C934-48DC-8956-65A53CDCB8F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B76AA6-E06D-46A3-9829-7981B6D037EE}"/>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813217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C6946-C4EA-4951-B06C-94674C180D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610C10-1928-4B15-AC50-A8A3DA31C808}"/>
              </a:ext>
            </a:extLst>
          </p:cNvPr>
          <p:cNvSpPr>
            <a:spLocks noGrp="1"/>
          </p:cNvSpPr>
          <p:nvPr>
            <p:ph type="dt" sz="half" idx="10"/>
          </p:nvPr>
        </p:nvSpPr>
        <p:spPr/>
        <p:txBody>
          <a:bodyPr/>
          <a:lstStyle/>
          <a:p>
            <a:fld id="{F9A96C99-B8F8-4528-BD05-0E16E943DC09}" type="datetime1">
              <a:rPr lang="en-US" smtClean="0"/>
              <a:t>3/12/2021</a:t>
            </a:fld>
            <a:endParaRPr lang="en-US"/>
          </a:p>
        </p:txBody>
      </p:sp>
      <p:sp>
        <p:nvSpPr>
          <p:cNvPr id="4" name="Footer Placeholder 3">
            <a:extLst>
              <a:ext uri="{FF2B5EF4-FFF2-40B4-BE49-F238E27FC236}">
                <a16:creationId xmlns:a16="http://schemas.microsoft.com/office/drawing/2014/main" id="{A5787DF5-7237-48ED-B15E-ED7837F884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870701-2B78-422B-9BF9-2B62DCD50854}"/>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967302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AC0BCE-8D73-4701-B93E-BEB06B12B726}"/>
              </a:ext>
            </a:extLst>
          </p:cNvPr>
          <p:cNvSpPr>
            <a:spLocks noGrp="1"/>
          </p:cNvSpPr>
          <p:nvPr>
            <p:ph type="dt" sz="half" idx="10"/>
          </p:nvPr>
        </p:nvSpPr>
        <p:spPr/>
        <p:txBody>
          <a:bodyPr/>
          <a:lstStyle/>
          <a:p>
            <a:fld id="{03636942-C211-4B28-8DBD-C953E00AF71B}" type="datetime1">
              <a:rPr lang="en-US" smtClean="0"/>
              <a:t>3/12/2021</a:t>
            </a:fld>
            <a:endParaRPr lang="en-US"/>
          </a:p>
        </p:txBody>
      </p:sp>
      <p:sp>
        <p:nvSpPr>
          <p:cNvPr id="3" name="Footer Placeholder 2">
            <a:extLst>
              <a:ext uri="{FF2B5EF4-FFF2-40B4-BE49-F238E27FC236}">
                <a16:creationId xmlns:a16="http://schemas.microsoft.com/office/drawing/2014/main" id="{A950992C-D5CF-422A-B4FD-FDBB28A1C6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A2EE54-FBBB-466B-8296-6C8A1E83256D}"/>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756228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C9977-AD76-45A5-A8E9-2B2E0702D3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74D24A-5F7F-42D9-97F9-7116052BD3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CE2D65-C13F-4F17-AE23-140B050A01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D4B29D-A0BA-4032-8B6A-CA7DCF59152F}"/>
              </a:ext>
            </a:extLst>
          </p:cNvPr>
          <p:cNvSpPr>
            <a:spLocks noGrp="1"/>
          </p:cNvSpPr>
          <p:nvPr>
            <p:ph type="dt" sz="half" idx="10"/>
          </p:nvPr>
        </p:nvSpPr>
        <p:spPr/>
        <p:txBody>
          <a:bodyPr/>
          <a:lstStyle/>
          <a:p>
            <a:fld id="{7E8D12A6-918A-48BD-8CB9-CA713993B0EA}" type="datetime1">
              <a:rPr lang="en-US" smtClean="0"/>
              <a:t>3/12/2021</a:t>
            </a:fld>
            <a:endParaRPr lang="en-US"/>
          </a:p>
        </p:txBody>
      </p:sp>
      <p:sp>
        <p:nvSpPr>
          <p:cNvPr id="6" name="Footer Placeholder 5">
            <a:extLst>
              <a:ext uri="{FF2B5EF4-FFF2-40B4-BE49-F238E27FC236}">
                <a16:creationId xmlns:a16="http://schemas.microsoft.com/office/drawing/2014/main" id="{A747AB3C-B7FC-47D2-AA8B-9BA535CBC7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00BE02-B561-4221-8491-42AD82C71A53}"/>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684240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E66FA-12A6-4F3B-B068-74F95B700C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0B576A-56B5-43E2-8CA4-C9ECB7AFFE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790EDA-ED60-4B68-BDAA-40F6DFABE1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068FDC-0FFA-42C5-862F-88B2BF01B69C}"/>
              </a:ext>
            </a:extLst>
          </p:cNvPr>
          <p:cNvSpPr>
            <a:spLocks noGrp="1"/>
          </p:cNvSpPr>
          <p:nvPr>
            <p:ph type="dt" sz="half" idx="10"/>
          </p:nvPr>
        </p:nvSpPr>
        <p:spPr/>
        <p:txBody>
          <a:bodyPr/>
          <a:lstStyle/>
          <a:p>
            <a:fld id="{E778CE86-875F-4587-BCF6-FA054AFC0D53}" type="datetime1">
              <a:rPr lang="en-US" smtClean="0"/>
              <a:pPr/>
              <a:t>3/12/2021</a:t>
            </a:fld>
            <a:endParaRPr lang="en-US" dirty="0"/>
          </a:p>
        </p:txBody>
      </p:sp>
      <p:sp>
        <p:nvSpPr>
          <p:cNvPr id="6" name="Footer Placeholder 5">
            <a:extLst>
              <a:ext uri="{FF2B5EF4-FFF2-40B4-BE49-F238E27FC236}">
                <a16:creationId xmlns:a16="http://schemas.microsoft.com/office/drawing/2014/main" id="{CE5D57F8-16C7-430B-A1A7-509BC7962BDF}"/>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44D913A1-2D45-4ACF-B27E-30ED86A06F28}"/>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859339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179E5F-1ABD-4263-BF4B-24EEA0D809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17770-CE71-41C4-AAAE-181F1E4E92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064EAF-5CE7-483F-9B00-E90D5278D3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FA2B21-3FCD-4721-B95C-427943F61125}" type="datetime1">
              <a:rPr lang="en-US" smtClean="0"/>
              <a:t>3/12/2021</a:t>
            </a:fld>
            <a:endParaRPr lang="en-US"/>
          </a:p>
        </p:txBody>
      </p:sp>
      <p:sp>
        <p:nvSpPr>
          <p:cNvPr id="5" name="Footer Placeholder 4">
            <a:extLst>
              <a:ext uri="{FF2B5EF4-FFF2-40B4-BE49-F238E27FC236}">
                <a16:creationId xmlns:a16="http://schemas.microsoft.com/office/drawing/2014/main" id="{C3295E0E-7EE8-44A7-8603-CDA51DBD6F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15CC8E2-3005-4BBF-AAA1-4C79858517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8215039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rPh3c8Sa37M?feature=oembed" TargetMode="Externa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42" name="Picture 2" descr="Big Bang theory: Scientists discover what happened BEFORE the Big Bang |  Science | News | Express.co.uk">
            <a:extLst>
              <a:ext uri="{FF2B5EF4-FFF2-40B4-BE49-F238E27FC236}">
                <a16:creationId xmlns:a16="http://schemas.microsoft.com/office/drawing/2014/main" id="{39B473CE-CE08-45E0-9018-350DF7AFE32D}"/>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3266" b="1797"/>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9F684A6-B5FB-4E82-96D4-2C3C188530B6}"/>
              </a:ext>
            </a:extLst>
          </p:cNvPr>
          <p:cNvSpPr>
            <a:spLocks noGrp="1"/>
          </p:cNvSpPr>
          <p:nvPr>
            <p:ph type="title"/>
          </p:nvPr>
        </p:nvSpPr>
        <p:spPr>
          <a:xfrm>
            <a:off x="838201" y="1065862"/>
            <a:ext cx="3313164" cy="4726276"/>
          </a:xfrm>
        </p:spPr>
        <p:txBody>
          <a:bodyPr>
            <a:normAutofit/>
          </a:bodyPr>
          <a:lstStyle/>
          <a:p>
            <a:pPr algn="r"/>
            <a:r>
              <a:rPr lang="es-ES" sz="5400">
                <a:solidFill>
                  <a:srgbClr val="FFFFFF"/>
                </a:solidFill>
              </a:rPr>
              <a:t>Teoría del Big Bang</a:t>
            </a:r>
          </a:p>
        </p:txBody>
      </p:sp>
      <p:cxnSp>
        <p:nvCxnSpPr>
          <p:cNvPr id="73" name="Straight Connector 7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BBB0508-A23C-4AB5-ACBE-5E2DBE35DE18}"/>
              </a:ext>
            </a:extLst>
          </p:cNvPr>
          <p:cNvSpPr>
            <a:spLocks noGrp="1"/>
          </p:cNvSpPr>
          <p:nvPr>
            <p:ph idx="1"/>
          </p:nvPr>
        </p:nvSpPr>
        <p:spPr>
          <a:xfrm>
            <a:off x="5155379" y="1065862"/>
            <a:ext cx="6455090" cy="4726276"/>
          </a:xfrm>
        </p:spPr>
        <p:txBody>
          <a:bodyPr anchor="ctr">
            <a:normAutofit/>
          </a:bodyPr>
          <a:lstStyle/>
          <a:p>
            <a:pPr marL="0" indent="0" algn="ctr">
              <a:buNone/>
            </a:pPr>
            <a:r>
              <a:rPr lang="es-ES" sz="3600" b="1" dirty="0">
                <a:solidFill>
                  <a:srgbClr val="FFFFFF"/>
                </a:solidFill>
              </a:rPr>
              <a:t>Características del Universo</a:t>
            </a:r>
          </a:p>
          <a:p>
            <a:pPr marL="0" indent="0" algn="ctr">
              <a:buNone/>
            </a:pPr>
            <a:r>
              <a:rPr lang="es-ES" sz="4000" dirty="0">
                <a:solidFill>
                  <a:srgbClr val="FFFFFF"/>
                </a:solidFill>
              </a:rPr>
              <a:t>Expandiendo</a:t>
            </a:r>
          </a:p>
          <a:p>
            <a:pPr marL="0" indent="0" algn="ctr">
              <a:buNone/>
            </a:pPr>
            <a:r>
              <a:rPr lang="es-ES" sz="4000" dirty="0">
                <a:solidFill>
                  <a:srgbClr val="FFFFFF"/>
                </a:solidFill>
              </a:rPr>
              <a:t>Evolucionando</a:t>
            </a:r>
          </a:p>
          <a:p>
            <a:pPr marL="0" indent="0" algn="ctr">
              <a:buNone/>
            </a:pPr>
            <a:r>
              <a:rPr lang="es-ES" sz="4000" dirty="0">
                <a:solidFill>
                  <a:srgbClr val="FFFFFF"/>
                </a:solidFill>
              </a:rPr>
              <a:t>Entrópico</a:t>
            </a:r>
          </a:p>
          <a:p>
            <a:pPr marL="0" indent="0" algn="ctr">
              <a:buNone/>
            </a:pPr>
            <a:r>
              <a:rPr lang="es-ES" sz="4000" dirty="0">
                <a:solidFill>
                  <a:srgbClr val="FFFFFF"/>
                </a:solidFill>
              </a:rPr>
              <a:t>Teleológico</a:t>
            </a:r>
          </a:p>
          <a:p>
            <a:pPr marL="0" indent="0" algn="ctr">
              <a:buNone/>
            </a:pPr>
            <a:r>
              <a:rPr lang="es-ES" sz="4000" dirty="0">
                <a:solidFill>
                  <a:srgbClr val="FFFFFF"/>
                </a:solidFill>
              </a:rPr>
              <a:t>Teológico</a:t>
            </a:r>
          </a:p>
        </p:txBody>
      </p:sp>
    </p:spTree>
    <p:extLst>
      <p:ext uri="{BB962C8B-B14F-4D97-AF65-F5344CB8AC3E}">
        <p14:creationId xmlns:p14="http://schemas.microsoft.com/office/powerpoint/2010/main" val="84593336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How to increase hemoglobin: Foods, home remedies, and more">
            <a:extLst>
              <a:ext uri="{FF2B5EF4-FFF2-40B4-BE49-F238E27FC236}">
                <a16:creationId xmlns:a16="http://schemas.microsoft.com/office/drawing/2014/main" id="{EE85F20D-7B3C-45D4-BEAE-84B3A25ACF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5000"/>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33B2D4D-A7C7-486A-99C6-77BA42E13B1B}"/>
              </a:ext>
            </a:extLst>
          </p:cNvPr>
          <p:cNvSpPr>
            <a:spLocks noGrp="1"/>
          </p:cNvSpPr>
          <p:nvPr>
            <p:ph type="title"/>
          </p:nvPr>
        </p:nvSpPr>
        <p:spPr>
          <a:xfrm>
            <a:off x="709448" y="1913950"/>
            <a:ext cx="4204137" cy="1342754"/>
          </a:xfrm>
        </p:spPr>
        <p:txBody>
          <a:bodyPr>
            <a:normAutofit/>
          </a:bodyPr>
          <a:lstStyle/>
          <a:p>
            <a:pPr algn="ctr"/>
            <a:r>
              <a:rPr lang="es-ES" b="1"/>
              <a:t>Historia del Corazón</a:t>
            </a:r>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B7EDBC1-10C2-4158-B286-64F7F741FA0B}"/>
              </a:ext>
            </a:extLst>
          </p:cNvPr>
          <p:cNvSpPr>
            <a:spLocks noGrp="1"/>
          </p:cNvSpPr>
          <p:nvPr>
            <p:ph idx="1"/>
          </p:nvPr>
        </p:nvSpPr>
        <p:spPr>
          <a:xfrm>
            <a:off x="168927" y="3337139"/>
            <a:ext cx="5491656" cy="2979172"/>
          </a:xfrm>
        </p:spPr>
        <p:txBody>
          <a:bodyPr anchor="ctr">
            <a:normAutofit fontScale="92500"/>
          </a:bodyPr>
          <a:lstStyle/>
          <a:p>
            <a:r>
              <a:rPr lang="es-ES" sz="2400" b="1" dirty="0"/>
              <a:t>La Molécula de Hemoglobina está constituida de grupos llamados </a:t>
            </a:r>
            <a:r>
              <a:rPr lang="es-ES" sz="2400" b="1" i="1" dirty="0"/>
              <a:t>Hemos</a:t>
            </a:r>
          </a:p>
          <a:p>
            <a:r>
              <a:rPr lang="es-ES" sz="2400" b="1" dirty="0"/>
              <a:t>Al Centro de los Hemos Hay un Átomo de Hierro</a:t>
            </a:r>
          </a:p>
          <a:p>
            <a:r>
              <a:rPr lang="es-ES" sz="2400" b="1" dirty="0"/>
              <a:t>El Hierro es lo que Permite la Fijación del Oxígeno en la Sangre</a:t>
            </a:r>
          </a:p>
          <a:p>
            <a:r>
              <a:rPr lang="es-ES" sz="2400" b="1" dirty="0"/>
              <a:t>El Hierro se Forma Como Resultado de las Supernovas Cuando Chocan las Galaxias</a:t>
            </a:r>
          </a:p>
        </p:txBody>
      </p:sp>
    </p:spTree>
    <p:extLst>
      <p:ext uri="{BB962C8B-B14F-4D97-AF65-F5344CB8AC3E}">
        <p14:creationId xmlns:p14="http://schemas.microsoft.com/office/powerpoint/2010/main" val="3709906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Science as Art: Blue Green Algae, Cyanobacteria | Green algae, Spirulina,  Chlorella">
            <a:extLst>
              <a:ext uri="{FF2B5EF4-FFF2-40B4-BE49-F238E27FC236}">
                <a16:creationId xmlns:a16="http://schemas.microsoft.com/office/drawing/2014/main" id="{B1073E79-24A3-4081-B81A-C73DB3239D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10" r="12105" b="1"/>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FF5F612-A8D1-4A05-9DE8-EAFFA71C292E}"/>
              </a:ext>
            </a:extLst>
          </p:cNvPr>
          <p:cNvSpPr>
            <a:spLocks noGrp="1"/>
          </p:cNvSpPr>
          <p:nvPr>
            <p:ph type="title"/>
          </p:nvPr>
        </p:nvSpPr>
        <p:spPr>
          <a:xfrm>
            <a:off x="371094" y="1161288"/>
            <a:ext cx="5329158" cy="1124712"/>
          </a:xfrm>
        </p:spPr>
        <p:txBody>
          <a:bodyPr anchor="b">
            <a:normAutofit/>
          </a:bodyPr>
          <a:lstStyle/>
          <a:p>
            <a:r>
              <a:rPr lang="es-ES" b="1"/>
              <a:t>Historia del Respiro</a:t>
            </a:r>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1E2E716-E0B8-4A59-A3A2-E06652364247}"/>
              </a:ext>
            </a:extLst>
          </p:cNvPr>
          <p:cNvSpPr>
            <a:spLocks noGrp="1"/>
          </p:cNvSpPr>
          <p:nvPr>
            <p:ph idx="1"/>
          </p:nvPr>
        </p:nvSpPr>
        <p:spPr>
          <a:xfrm>
            <a:off x="371094" y="2718054"/>
            <a:ext cx="8224266" cy="3207258"/>
          </a:xfrm>
        </p:spPr>
        <p:txBody>
          <a:bodyPr anchor="t">
            <a:normAutofit fontScale="92500" lnSpcReduction="20000"/>
          </a:bodyPr>
          <a:lstStyle/>
          <a:p>
            <a:r>
              <a:rPr lang="es-ES" dirty="0"/>
              <a:t>Hace 3 </a:t>
            </a:r>
            <a:r>
              <a:rPr lang="es-ES" dirty="0" err="1"/>
              <a:t>Billiones</a:t>
            </a:r>
            <a:r>
              <a:rPr lang="es-ES" dirty="0"/>
              <a:t> de Años No Había Oxígeno en la Tierra</a:t>
            </a:r>
          </a:p>
          <a:p>
            <a:r>
              <a:rPr lang="es-ES" dirty="0"/>
              <a:t>Había una Alta Acumulación de Monóxido de Carbono</a:t>
            </a:r>
          </a:p>
          <a:p>
            <a:r>
              <a:rPr lang="es-ES" dirty="0"/>
              <a:t>Los Organismos Multi-Celulares No Podían Existir</a:t>
            </a:r>
          </a:p>
          <a:p>
            <a:r>
              <a:rPr lang="es-ES" dirty="0"/>
              <a:t>Cianobacterias son Organismos Microscópicos de Células Simples</a:t>
            </a:r>
          </a:p>
          <a:p>
            <a:r>
              <a:rPr lang="es-ES" dirty="0"/>
              <a:t>Realizan Fotosíntesis Generando Oxígeno</a:t>
            </a:r>
          </a:p>
          <a:p>
            <a:r>
              <a:rPr lang="es-ES" dirty="0"/>
              <a:t>Crearon la Capa de Ozono</a:t>
            </a:r>
          </a:p>
          <a:p>
            <a:r>
              <a:rPr lang="es-ES" dirty="0"/>
              <a:t>Relación Simbiótica con las Plantas</a:t>
            </a:r>
          </a:p>
        </p:txBody>
      </p:sp>
    </p:spTree>
    <p:extLst>
      <p:ext uri="{BB962C8B-B14F-4D97-AF65-F5344CB8AC3E}">
        <p14:creationId xmlns:p14="http://schemas.microsoft.com/office/powerpoint/2010/main" val="3193644973"/>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The Pianist With Two Brains – Piano By Number">
            <a:extLst>
              <a:ext uri="{FF2B5EF4-FFF2-40B4-BE49-F238E27FC236}">
                <a16:creationId xmlns:a16="http://schemas.microsoft.com/office/drawing/2014/main" id="{492CF964-A9BB-4BAD-97C3-AF0ACA3EDC9E}"/>
              </a:ext>
            </a:extLst>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t="1681" b="42069"/>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A506CD-04AB-4A28-95ED-C6CE02FA2DC7}"/>
              </a:ext>
            </a:extLst>
          </p:cNvPr>
          <p:cNvSpPr>
            <a:spLocks noGrp="1"/>
          </p:cNvSpPr>
          <p:nvPr>
            <p:ph type="title"/>
          </p:nvPr>
        </p:nvSpPr>
        <p:spPr>
          <a:xfrm>
            <a:off x="841249" y="941832"/>
            <a:ext cx="10506456" cy="2057400"/>
          </a:xfrm>
        </p:spPr>
        <p:txBody>
          <a:bodyPr anchor="b">
            <a:normAutofit/>
          </a:bodyPr>
          <a:lstStyle/>
          <a:p>
            <a:r>
              <a:rPr lang="en-US" sz="5000" b="1" dirty="0"/>
              <a:t>Historia de la </a:t>
            </a:r>
            <a:r>
              <a:rPr lang="en-US" sz="5000" b="1" dirty="0" err="1"/>
              <a:t>Mente</a:t>
            </a:r>
            <a:endParaRPr lang="en-US" sz="5000" b="1" dirty="0"/>
          </a:p>
        </p:txBody>
      </p:sp>
      <p:sp>
        <p:nvSpPr>
          <p:cNvPr id="73" name="Rectangle 7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86592CC-204E-4701-BCE7-AA5DF1EC2D86}"/>
              </a:ext>
            </a:extLst>
          </p:cNvPr>
          <p:cNvSpPr>
            <a:spLocks noGrp="1"/>
          </p:cNvSpPr>
          <p:nvPr>
            <p:ph idx="1"/>
          </p:nvPr>
        </p:nvSpPr>
        <p:spPr>
          <a:xfrm>
            <a:off x="841248" y="3502152"/>
            <a:ext cx="10506456" cy="2670048"/>
          </a:xfrm>
        </p:spPr>
        <p:txBody>
          <a:bodyPr>
            <a:normAutofit fontScale="92500"/>
          </a:bodyPr>
          <a:lstStyle/>
          <a:p>
            <a:r>
              <a:rPr lang="es-ES" sz="3200" dirty="0"/>
              <a:t>Se Requiere una Estructura Cerebral para Poder Tocar el Piano</a:t>
            </a:r>
          </a:p>
          <a:p>
            <a:r>
              <a:rPr lang="es-ES" sz="3200" dirty="0"/>
              <a:t>El Piano no Existía hace 200 Años</a:t>
            </a:r>
          </a:p>
          <a:p>
            <a:r>
              <a:rPr lang="es-ES" sz="3200" dirty="0"/>
              <a:t>Desarrollo Gradual</a:t>
            </a:r>
          </a:p>
          <a:p>
            <a:r>
              <a:rPr lang="es-ES" sz="3200" dirty="0"/>
              <a:t>La Paleta Ontológica</a:t>
            </a:r>
          </a:p>
          <a:p>
            <a:r>
              <a:rPr lang="es-ES" sz="3200" dirty="0"/>
              <a:t>Sólo Podemos Pintar con las Estructuras Disponibles</a:t>
            </a:r>
          </a:p>
        </p:txBody>
      </p:sp>
    </p:spTree>
    <p:extLst>
      <p:ext uri="{BB962C8B-B14F-4D97-AF65-F5344CB8AC3E}">
        <p14:creationId xmlns:p14="http://schemas.microsoft.com/office/powerpoint/2010/main" val="2163246726"/>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Everything is Connected -- Here's How: | Tom Chi | TEDxTaipei">
            <a:hlinkClick r:id="" action="ppaction://media"/>
            <a:extLst>
              <a:ext uri="{FF2B5EF4-FFF2-40B4-BE49-F238E27FC236}">
                <a16:creationId xmlns:a16="http://schemas.microsoft.com/office/drawing/2014/main" id="{EBCA9D1C-E5F5-47E4-8D5B-93A1F917A1AD}"/>
              </a:ext>
            </a:extLst>
          </p:cNvPr>
          <p:cNvPicPr>
            <a:picLocks noGrp="1" noRot="1" noChangeAspect="1"/>
          </p:cNvPicPr>
          <p:nvPr>
            <p:ph idx="1"/>
            <a:videoFile r:link="rId1"/>
          </p:nvPr>
        </p:nvPicPr>
        <p:blipFill>
          <a:blip r:embed="rId4"/>
          <a:stretch>
            <a:fillRect/>
          </a:stretch>
        </p:blipFill>
        <p:spPr>
          <a:xfrm>
            <a:off x="0" y="0"/>
            <a:ext cx="12192277" cy="6858000"/>
          </a:xfrm>
          <a:prstGeom prst="rect">
            <a:avLst/>
          </a:prstGeom>
        </p:spPr>
      </p:pic>
    </p:spTree>
    <p:extLst>
      <p:ext uri="{BB962C8B-B14F-4D97-AF65-F5344CB8AC3E}">
        <p14:creationId xmlns:p14="http://schemas.microsoft.com/office/powerpoint/2010/main" val="44172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67B3E0F2-572A-4426-9855-9D9871EBAF08}"/>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7721" r="3" b="20778"/>
          <a:stretch/>
        </p:blipFill>
        <p:spPr bwMode="auto">
          <a:xfrm>
            <a:off x="5797543" y="10"/>
            <a:ext cx="6394152" cy="685799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8371F4EC-7705-431E-9241-D027C34C9C89}"/>
              </a:ext>
            </a:extLst>
          </p:cNvPr>
          <p:cNvSpPr>
            <a:spLocks noGrp="1"/>
          </p:cNvSpPr>
          <p:nvPr>
            <p:ph type="title"/>
          </p:nvPr>
        </p:nvSpPr>
        <p:spPr>
          <a:xfrm>
            <a:off x="407956" y="480240"/>
            <a:ext cx="5688044" cy="1311664"/>
          </a:xfrm>
        </p:spPr>
        <p:txBody>
          <a:bodyPr>
            <a:normAutofit/>
          </a:bodyPr>
          <a:lstStyle/>
          <a:p>
            <a:r>
              <a:rPr lang="en-US" dirty="0">
                <a:solidFill>
                  <a:srgbClr val="000000"/>
                </a:solidFill>
              </a:rPr>
              <a:t>Charles Sanders Peirce</a:t>
            </a:r>
            <a:br>
              <a:rPr lang="en-US" dirty="0">
                <a:solidFill>
                  <a:srgbClr val="000000"/>
                </a:solidFill>
              </a:rPr>
            </a:br>
            <a:r>
              <a:rPr lang="en-US" sz="2800" dirty="0">
                <a:solidFill>
                  <a:srgbClr val="000000"/>
                </a:solidFill>
              </a:rPr>
              <a:t>(</a:t>
            </a:r>
            <a:r>
              <a:rPr lang="es-ES" sz="2800" dirty="0">
                <a:solidFill>
                  <a:srgbClr val="000000"/>
                </a:solidFill>
              </a:rPr>
              <a:t>1839-1914)</a:t>
            </a:r>
            <a:endParaRPr lang="en-US" dirty="0">
              <a:solidFill>
                <a:srgbClr val="000000"/>
              </a:solidFill>
            </a:endParaRPr>
          </a:p>
        </p:txBody>
      </p:sp>
      <p:sp>
        <p:nvSpPr>
          <p:cNvPr id="3" name="Content Placeholder 2">
            <a:extLst>
              <a:ext uri="{FF2B5EF4-FFF2-40B4-BE49-F238E27FC236}">
                <a16:creationId xmlns:a16="http://schemas.microsoft.com/office/drawing/2014/main" id="{CAF6DA33-C1EE-4FDE-8ABA-44BF194B64A1}"/>
              </a:ext>
            </a:extLst>
          </p:cNvPr>
          <p:cNvSpPr>
            <a:spLocks noGrp="1"/>
          </p:cNvSpPr>
          <p:nvPr>
            <p:ph idx="1"/>
          </p:nvPr>
        </p:nvSpPr>
        <p:spPr>
          <a:xfrm>
            <a:off x="613268" y="1623214"/>
            <a:ext cx="5337706" cy="3788830"/>
          </a:xfrm>
        </p:spPr>
        <p:txBody>
          <a:bodyPr anchor="ctr">
            <a:normAutofit/>
          </a:bodyPr>
          <a:lstStyle/>
          <a:p>
            <a:r>
              <a:rPr lang="es-ES" sz="2400" dirty="0">
                <a:solidFill>
                  <a:srgbClr val="000000"/>
                </a:solidFill>
              </a:rPr>
              <a:t>Padre del Pragmatismo Americano</a:t>
            </a:r>
          </a:p>
          <a:p>
            <a:r>
              <a:rPr lang="es-ES" sz="2400" dirty="0">
                <a:solidFill>
                  <a:srgbClr val="000000"/>
                </a:solidFill>
              </a:rPr>
              <a:t>Científico</a:t>
            </a:r>
          </a:p>
          <a:p>
            <a:r>
              <a:rPr lang="es-ES" sz="2400" dirty="0">
                <a:solidFill>
                  <a:srgbClr val="000000"/>
                </a:solidFill>
              </a:rPr>
              <a:t>Filósofo</a:t>
            </a:r>
          </a:p>
          <a:p>
            <a:r>
              <a:rPr lang="es-ES" sz="2400" dirty="0">
                <a:solidFill>
                  <a:srgbClr val="000000"/>
                </a:solidFill>
              </a:rPr>
              <a:t>Padre de la Semiótica Contemporánea</a:t>
            </a:r>
          </a:p>
          <a:p>
            <a:r>
              <a:rPr lang="es-ES" sz="2400" dirty="0">
                <a:solidFill>
                  <a:srgbClr val="000000"/>
                </a:solidFill>
              </a:rPr>
              <a:t>Lógica</a:t>
            </a:r>
          </a:p>
          <a:p>
            <a:endParaRPr lang="es-ES" sz="2400" dirty="0">
              <a:solidFill>
                <a:srgbClr val="000000"/>
              </a:solidFill>
            </a:endParaRPr>
          </a:p>
        </p:txBody>
      </p:sp>
    </p:spTree>
    <p:extLst>
      <p:ext uri="{BB962C8B-B14F-4D97-AF65-F5344CB8AC3E}">
        <p14:creationId xmlns:p14="http://schemas.microsoft.com/office/powerpoint/2010/main" val="1389921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3" name="Group 7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7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C09C81A8-D520-4F55-9049-209B5EB8CEA7}"/>
              </a:ext>
            </a:extLst>
          </p:cNvPr>
          <p:cNvSpPr>
            <a:spLocks noGrp="1"/>
          </p:cNvSpPr>
          <p:nvPr>
            <p:ph type="title"/>
          </p:nvPr>
        </p:nvSpPr>
        <p:spPr>
          <a:xfrm>
            <a:off x="1047280" y="759805"/>
            <a:ext cx="10306520" cy="1325563"/>
          </a:xfrm>
        </p:spPr>
        <p:txBody>
          <a:bodyPr>
            <a:normAutofit/>
          </a:bodyPr>
          <a:lstStyle/>
          <a:p>
            <a:r>
              <a:rPr lang="es-ES" sz="4000">
                <a:solidFill>
                  <a:srgbClr val="FFFFFF"/>
                </a:solidFill>
              </a:rPr>
              <a:t>La Percepción de la Realidad</a:t>
            </a:r>
          </a:p>
        </p:txBody>
      </p:sp>
      <p:sp>
        <p:nvSpPr>
          <p:cNvPr id="3" name="Content Placeholder 2">
            <a:extLst>
              <a:ext uri="{FF2B5EF4-FFF2-40B4-BE49-F238E27FC236}">
                <a16:creationId xmlns:a16="http://schemas.microsoft.com/office/drawing/2014/main" id="{07811FCF-E9E1-4BBE-BBCC-744E65E6BD16}"/>
              </a:ext>
            </a:extLst>
          </p:cNvPr>
          <p:cNvSpPr>
            <a:spLocks noGrp="1"/>
          </p:cNvSpPr>
          <p:nvPr>
            <p:ph idx="1"/>
          </p:nvPr>
        </p:nvSpPr>
        <p:spPr>
          <a:xfrm>
            <a:off x="611322" y="3117851"/>
            <a:ext cx="5514123" cy="2888711"/>
          </a:xfrm>
        </p:spPr>
        <p:txBody>
          <a:bodyPr>
            <a:normAutofit fontScale="92500" lnSpcReduction="20000"/>
          </a:bodyPr>
          <a:lstStyle/>
          <a:p>
            <a:r>
              <a:rPr lang="es-ES" sz="3200" dirty="0"/>
              <a:t>El Sistema Visual</a:t>
            </a:r>
          </a:p>
          <a:p>
            <a:r>
              <a:rPr lang="es-ES" sz="3200" dirty="0"/>
              <a:t>Retina (Conos y Bastones)</a:t>
            </a:r>
          </a:p>
          <a:p>
            <a:r>
              <a:rPr lang="es-ES" sz="3200" dirty="0"/>
              <a:t>Nervio Óptico</a:t>
            </a:r>
          </a:p>
          <a:p>
            <a:r>
              <a:rPr lang="es-ES" sz="3200" dirty="0"/>
              <a:t>Núcleo Geniculado Lateral</a:t>
            </a:r>
          </a:p>
          <a:p>
            <a:r>
              <a:rPr lang="es-ES" sz="3200" dirty="0"/>
              <a:t>Corteza Visual</a:t>
            </a:r>
          </a:p>
          <a:p>
            <a:r>
              <a:rPr lang="es-ES" sz="3200" dirty="0" err="1"/>
              <a:t>Fototransducción</a:t>
            </a:r>
            <a:endParaRPr lang="es-ES" sz="3200" dirty="0"/>
          </a:p>
          <a:p>
            <a:pPr lvl="1"/>
            <a:endParaRPr lang="es-ES" dirty="0"/>
          </a:p>
          <a:p>
            <a:pPr lvl="2"/>
            <a:endParaRPr lang="es-ES" sz="2400" dirty="0"/>
          </a:p>
        </p:txBody>
      </p:sp>
      <p:pic>
        <p:nvPicPr>
          <p:cNvPr id="7172" name="Picture 4">
            <a:extLst>
              <a:ext uri="{FF2B5EF4-FFF2-40B4-BE49-F238E27FC236}">
                <a16:creationId xmlns:a16="http://schemas.microsoft.com/office/drawing/2014/main" id="{A3DE0728-5B80-4A8E-95F7-58DD0E3567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4201" y="2494450"/>
            <a:ext cx="5707614" cy="3885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079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C54B64E-16BA-4E27-9400-0D8842971AFC}"/>
              </a:ext>
            </a:extLst>
          </p:cNvPr>
          <p:cNvSpPr>
            <a:spLocks noGrp="1"/>
          </p:cNvSpPr>
          <p:nvPr>
            <p:ph type="title"/>
          </p:nvPr>
        </p:nvSpPr>
        <p:spPr>
          <a:xfrm>
            <a:off x="1146879" y="998002"/>
            <a:ext cx="3182940" cy="1471959"/>
          </a:xfrm>
        </p:spPr>
        <p:txBody>
          <a:bodyPr>
            <a:normAutofit/>
          </a:bodyPr>
          <a:lstStyle/>
          <a:p>
            <a:r>
              <a:rPr lang="es-ES" sz="3300">
                <a:solidFill>
                  <a:srgbClr val="FFFFFF"/>
                </a:solidFill>
              </a:rPr>
              <a:t>Procesamiento Visual: Representación</a:t>
            </a:r>
          </a:p>
        </p:txBody>
      </p:sp>
      <p:sp>
        <p:nvSpPr>
          <p:cNvPr id="3" name="Content Placeholder 2">
            <a:extLst>
              <a:ext uri="{FF2B5EF4-FFF2-40B4-BE49-F238E27FC236}">
                <a16:creationId xmlns:a16="http://schemas.microsoft.com/office/drawing/2014/main" id="{9C2477E2-F88A-4BD5-9A87-B0678A61F4AB}"/>
              </a:ext>
            </a:extLst>
          </p:cNvPr>
          <p:cNvSpPr>
            <a:spLocks noGrp="1"/>
          </p:cNvSpPr>
          <p:nvPr>
            <p:ph idx="1"/>
          </p:nvPr>
        </p:nvSpPr>
        <p:spPr>
          <a:xfrm>
            <a:off x="1139635" y="2546161"/>
            <a:ext cx="3200451" cy="2985929"/>
          </a:xfrm>
        </p:spPr>
        <p:txBody>
          <a:bodyPr anchor="t">
            <a:normAutofit/>
          </a:bodyPr>
          <a:lstStyle/>
          <a:p>
            <a:r>
              <a:rPr lang="es-ES" sz="2400">
                <a:solidFill>
                  <a:srgbClr val="FEFFFF"/>
                </a:solidFill>
              </a:rPr>
              <a:t>Campo Visual</a:t>
            </a:r>
          </a:p>
          <a:p>
            <a:r>
              <a:rPr lang="es-ES" sz="2400">
                <a:solidFill>
                  <a:srgbClr val="FEFFFF"/>
                </a:solidFill>
              </a:rPr>
              <a:t>Células Responden a un Estímulo</a:t>
            </a:r>
          </a:p>
          <a:p>
            <a:r>
              <a:rPr lang="es-ES" sz="2400">
                <a:solidFill>
                  <a:srgbClr val="FEFFFF"/>
                </a:solidFill>
              </a:rPr>
              <a:t>Se Crea una Representación</a:t>
            </a:r>
          </a:p>
        </p:txBody>
      </p:sp>
      <p:pic>
        <p:nvPicPr>
          <p:cNvPr id="5" name="Picture 4">
            <a:extLst>
              <a:ext uri="{FF2B5EF4-FFF2-40B4-BE49-F238E27FC236}">
                <a16:creationId xmlns:a16="http://schemas.microsoft.com/office/drawing/2014/main" id="{A47A0ECD-5ADB-47AD-B028-AA13FB316A5D}"/>
              </a:ext>
            </a:extLst>
          </p:cNvPr>
          <p:cNvPicPr>
            <a:picLocks noChangeAspect="1"/>
          </p:cNvPicPr>
          <p:nvPr/>
        </p:nvPicPr>
        <p:blipFill>
          <a:blip r:embed="rId2"/>
          <a:stretch>
            <a:fillRect/>
          </a:stretch>
        </p:blipFill>
        <p:spPr>
          <a:xfrm>
            <a:off x="5650592" y="643467"/>
            <a:ext cx="5234427" cy="5251646"/>
          </a:xfrm>
          <a:prstGeom prst="rect">
            <a:avLst/>
          </a:prstGeom>
        </p:spPr>
      </p:pic>
    </p:spTree>
    <p:extLst>
      <p:ext uri="{BB962C8B-B14F-4D97-AF65-F5344CB8AC3E}">
        <p14:creationId xmlns:p14="http://schemas.microsoft.com/office/powerpoint/2010/main" val="109360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3CEE6C9-9255-43C3-A4CC-0CFD264305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63902"/>
            <a:ext cx="12191999" cy="6858000"/>
          </a:xfrm>
        </p:spPr>
      </p:pic>
      <p:sp>
        <p:nvSpPr>
          <p:cNvPr id="2" name="Title 1">
            <a:extLst>
              <a:ext uri="{FF2B5EF4-FFF2-40B4-BE49-F238E27FC236}">
                <a16:creationId xmlns:a16="http://schemas.microsoft.com/office/drawing/2014/main" id="{EED34C15-E3DE-48EF-A2C8-AD9BA6657BCB}"/>
              </a:ext>
            </a:extLst>
          </p:cNvPr>
          <p:cNvSpPr>
            <a:spLocks noGrp="1"/>
          </p:cNvSpPr>
          <p:nvPr>
            <p:ph type="title"/>
          </p:nvPr>
        </p:nvSpPr>
        <p:spPr>
          <a:xfrm>
            <a:off x="346494" y="2267339"/>
            <a:ext cx="3095445" cy="1325563"/>
          </a:xfrm>
        </p:spPr>
        <p:txBody>
          <a:bodyPr>
            <a:normAutofit fontScale="90000"/>
          </a:bodyPr>
          <a:lstStyle/>
          <a:p>
            <a:pPr algn="ctr"/>
            <a:r>
              <a:rPr lang="es-ES" b="1" dirty="0">
                <a:latin typeface="Arial" panose="020B0604020202020204" pitchFamily="34" charset="0"/>
                <a:cs typeface="Arial" panose="020B0604020202020204" pitchFamily="34" charset="0"/>
              </a:rPr>
              <a:t>1. </a:t>
            </a:r>
            <a:br>
              <a:rPr lang="es-ES" b="1" dirty="0">
                <a:latin typeface="Arial" panose="020B0604020202020204" pitchFamily="34" charset="0"/>
                <a:cs typeface="Arial" panose="020B0604020202020204" pitchFamily="34" charset="0"/>
              </a:rPr>
            </a:br>
            <a:r>
              <a:rPr lang="es-ES" b="1" dirty="0">
                <a:latin typeface="Arial" panose="020B0604020202020204" pitchFamily="34" charset="0"/>
                <a:cs typeface="Arial" panose="020B0604020202020204" pitchFamily="34" charset="0"/>
              </a:rPr>
              <a:t>Realidad</a:t>
            </a:r>
            <a:br>
              <a:rPr lang="es-ES" b="1" dirty="0">
                <a:latin typeface="Arial" panose="020B0604020202020204" pitchFamily="34" charset="0"/>
                <a:cs typeface="Arial" panose="020B0604020202020204" pitchFamily="34" charset="0"/>
              </a:rPr>
            </a:br>
            <a:r>
              <a:rPr lang="es-ES" b="1" dirty="0">
                <a:latin typeface="Arial" panose="020B0604020202020204" pitchFamily="34" charset="0"/>
                <a:cs typeface="Arial" panose="020B0604020202020204" pitchFamily="34" charset="0"/>
              </a:rPr>
              <a:t>(Objeto)</a:t>
            </a:r>
          </a:p>
        </p:txBody>
      </p:sp>
      <p:sp>
        <p:nvSpPr>
          <p:cNvPr id="6" name="Title 1">
            <a:extLst>
              <a:ext uri="{FF2B5EF4-FFF2-40B4-BE49-F238E27FC236}">
                <a16:creationId xmlns:a16="http://schemas.microsoft.com/office/drawing/2014/main" id="{47A949A6-28B1-4B29-9371-B96ACB881A45}"/>
              </a:ext>
            </a:extLst>
          </p:cNvPr>
          <p:cNvSpPr txBox="1">
            <a:spLocks/>
          </p:cNvSpPr>
          <p:nvPr/>
        </p:nvSpPr>
        <p:spPr>
          <a:xfrm>
            <a:off x="5122513" y="3518494"/>
            <a:ext cx="3977242" cy="2100641"/>
          </a:xfrm>
          <a:prstGeom prst="rect">
            <a:avLst/>
          </a:prstGeom>
        </p:spPr>
        <p:txBody>
          <a:bodyPr vert="horz" lIns="91440" tIns="45720" rIns="91440" bIns="45720" rtlCol="0" anchor="ctr">
            <a:normAutofit fontScale="82500" lnSpcReduction="10000"/>
          </a:bodyPr>
          <a:lstStyle>
            <a:lvl1pPr algn="ctr">
              <a:lnSpc>
                <a:spcPct val="90000"/>
              </a:lnSpc>
              <a:spcBef>
                <a:spcPct val="0"/>
              </a:spcBef>
              <a:buNone/>
              <a:defRPr sz="4400" b="1">
                <a:latin typeface="Arial" panose="020B0604020202020204" pitchFamily="34" charset="0"/>
                <a:ea typeface="+mj-ea"/>
                <a:cs typeface="Arial" panose="020B0604020202020204" pitchFamily="34" charset="0"/>
              </a:defRPr>
            </a:lvl1pPr>
          </a:lstStyle>
          <a:p>
            <a:r>
              <a:rPr lang="es-ES" dirty="0"/>
              <a:t>2. </a:t>
            </a:r>
            <a:br>
              <a:rPr lang="es-ES" dirty="0"/>
            </a:br>
            <a:r>
              <a:rPr lang="es-ES" dirty="0"/>
              <a:t>Representación de la Percepción Visual</a:t>
            </a:r>
          </a:p>
        </p:txBody>
      </p:sp>
      <p:sp>
        <p:nvSpPr>
          <p:cNvPr id="7" name="Title 1">
            <a:extLst>
              <a:ext uri="{FF2B5EF4-FFF2-40B4-BE49-F238E27FC236}">
                <a16:creationId xmlns:a16="http://schemas.microsoft.com/office/drawing/2014/main" id="{D3E24A93-C433-44BB-BBF5-F53B122C9CD7}"/>
              </a:ext>
            </a:extLst>
          </p:cNvPr>
          <p:cNvSpPr txBox="1">
            <a:spLocks/>
          </p:cNvSpPr>
          <p:nvPr/>
        </p:nvSpPr>
        <p:spPr>
          <a:xfrm>
            <a:off x="2947868" y="427919"/>
            <a:ext cx="3268577" cy="1554951"/>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b="1" dirty="0">
                <a:latin typeface="Arial" panose="020B0604020202020204" pitchFamily="34" charset="0"/>
                <a:cs typeface="Arial" panose="020B0604020202020204" pitchFamily="34" charset="0"/>
              </a:rPr>
              <a:t>3. </a:t>
            </a:r>
            <a:br>
              <a:rPr lang="es-ES" b="1" dirty="0">
                <a:latin typeface="Arial" panose="020B0604020202020204" pitchFamily="34" charset="0"/>
                <a:cs typeface="Arial" panose="020B0604020202020204" pitchFamily="34" charset="0"/>
              </a:rPr>
            </a:br>
            <a:r>
              <a:rPr lang="es-ES" b="1" dirty="0">
                <a:latin typeface="Arial" panose="020B0604020202020204" pitchFamily="34" charset="0"/>
                <a:cs typeface="Arial" panose="020B0604020202020204" pitchFamily="34" charset="0"/>
              </a:rPr>
              <a:t>Interpretación de la Percepción</a:t>
            </a:r>
          </a:p>
        </p:txBody>
      </p:sp>
    </p:spTree>
    <p:extLst>
      <p:ext uri="{BB962C8B-B14F-4D97-AF65-F5344CB8AC3E}">
        <p14:creationId xmlns:p14="http://schemas.microsoft.com/office/powerpoint/2010/main" val="1373572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BF89423-DACD-4055-9AD4-44F23CB48581}"/>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s-ES" sz="6000" kern="1200">
                <a:solidFill>
                  <a:srgbClr val="FFFFFF"/>
                </a:solidFill>
                <a:latin typeface="+mj-lt"/>
                <a:ea typeface="+mj-ea"/>
                <a:cs typeface="+mj-cs"/>
              </a:rPr>
              <a:t>Ilusiones Ópticas</a:t>
            </a:r>
          </a:p>
        </p:txBody>
      </p:sp>
      <p:sp>
        <p:nvSpPr>
          <p:cNvPr id="3" name="Content Placeholder 2">
            <a:extLst>
              <a:ext uri="{FF2B5EF4-FFF2-40B4-BE49-F238E27FC236}">
                <a16:creationId xmlns:a16="http://schemas.microsoft.com/office/drawing/2014/main" id="{EF21E2F9-F9EE-4DD7-9C5B-48ECE04B85A8}"/>
              </a:ext>
            </a:extLst>
          </p:cNvPr>
          <p:cNvSpPr>
            <a:spLocks noGrp="1"/>
          </p:cNvSpPr>
          <p:nvPr>
            <p:ph idx="1"/>
          </p:nvPr>
        </p:nvSpPr>
        <p:spPr>
          <a:xfrm>
            <a:off x="3045368" y="4074718"/>
            <a:ext cx="6105194" cy="682079"/>
          </a:xfrm>
        </p:spPr>
        <p:txBody>
          <a:bodyPr vert="horz" lIns="91440" tIns="45720" rIns="91440" bIns="45720" rtlCol="0">
            <a:normAutofit/>
          </a:bodyPr>
          <a:lstStyle/>
          <a:p>
            <a:pPr marL="0" indent="0" algn="ctr">
              <a:buNone/>
            </a:pPr>
            <a:r>
              <a:rPr lang="es-ES" sz="2400" i="1" kern="1200" dirty="0">
                <a:solidFill>
                  <a:srgbClr val="FFFFFF"/>
                </a:solidFill>
                <a:latin typeface="+mn-lt"/>
                <a:ea typeface="+mn-ea"/>
                <a:cs typeface="+mn-cs"/>
              </a:rPr>
              <a:t>La Realidad Representada en el Cerebro</a:t>
            </a:r>
          </a:p>
        </p:txBody>
      </p:sp>
    </p:spTree>
    <p:extLst>
      <p:ext uri="{BB962C8B-B14F-4D97-AF65-F5344CB8AC3E}">
        <p14:creationId xmlns:p14="http://schemas.microsoft.com/office/powerpoint/2010/main" val="2362225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2B35F886-1102-4486-830A-34F41439CE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9" name="Oval 18">
              <a:extLst>
                <a:ext uri="{FF2B5EF4-FFF2-40B4-BE49-F238E27FC236}">
                  <a16:creationId xmlns:a16="http://schemas.microsoft.com/office/drawing/2014/main" id="{7DEFD1BC-7AD4-41EC-8E11-4E5E8AC541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8B0E5C8B-3874-4B3C-BAD4-9EFE85FEAC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E7DA6224-9378-452F-A53A-DD0BF19724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1DE869DF-C006-49F7-B9FF-0317F64E97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FD200C16-6204-4580-AB37-7E94176D04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F0DE7603-6DD0-4DB6-88FC-5402B9D4AA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 name="Picture 6" descr="Shape, arrow&#10;&#10;Description automatically generated">
            <a:extLst>
              <a:ext uri="{FF2B5EF4-FFF2-40B4-BE49-F238E27FC236}">
                <a16:creationId xmlns:a16="http://schemas.microsoft.com/office/drawing/2014/main" id="{F41A8AA0-914D-4831-AF79-1BF785D66308}"/>
              </a:ext>
            </a:extLst>
          </p:cNvPr>
          <p:cNvPicPr>
            <a:picLocks noChangeAspect="1"/>
          </p:cNvPicPr>
          <p:nvPr/>
        </p:nvPicPr>
        <p:blipFill rotWithShape="1">
          <a:blip r:embed="rId2">
            <a:extLst>
              <a:ext uri="{28A0092B-C50C-407E-A947-70E740481C1C}">
                <a14:useLocalDpi xmlns:a14="http://schemas.microsoft.com/office/drawing/2010/main" val="0"/>
              </a:ext>
            </a:extLst>
          </a:blip>
          <a:srcRect l="3920" r="6713" b="-3"/>
          <a:stretch/>
        </p:blipFill>
        <p:spPr>
          <a:xfrm>
            <a:off x="548724" y="723841"/>
            <a:ext cx="1921754" cy="1709623"/>
          </a:xfrm>
          <a:prstGeom prst="rect">
            <a:avLst/>
          </a:prstGeom>
        </p:spPr>
      </p:pic>
      <p:grpSp>
        <p:nvGrpSpPr>
          <p:cNvPr id="26" name="Group 25">
            <a:extLst>
              <a:ext uri="{FF2B5EF4-FFF2-40B4-BE49-F238E27FC236}">
                <a16:creationId xmlns:a16="http://schemas.microsoft.com/office/drawing/2014/main" id="{975C268C-D419-4123-9FAD-0E2B7F9EE7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584794"/>
            <a:ext cx="304800" cy="429768"/>
            <a:chOff x="215328" y="-46937"/>
            <a:chExt cx="304800" cy="2773841"/>
          </a:xfrm>
        </p:grpSpPr>
        <p:cxnSp>
          <p:nvCxnSpPr>
            <p:cNvPr id="27" name="Straight Connector 26">
              <a:extLst>
                <a:ext uri="{FF2B5EF4-FFF2-40B4-BE49-F238E27FC236}">
                  <a16:creationId xmlns:a16="http://schemas.microsoft.com/office/drawing/2014/main" id="{3A7E309C-A3BD-432E-8CB5-F0B6425281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F1F621C-4533-4835-ADE2-372F2763A0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EFC8245-5168-4DAF-930D-09A7BDDA6C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192ED34-5046-4043-AEF8-2DF7C48061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5" name="Picture 4" descr="A stop sign&#10;&#10;Description automatically generated">
            <a:extLst>
              <a:ext uri="{FF2B5EF4-FFF2-40B4-BE49-F238E27FC236}">
                <a16:creationId xmlns:a16="http://schemas.microsoft.com/office/drawing/2014/main" id="{4CC3BCB9-10ED-44C1-BC3B-81ECEBC785B3}"/>
              </a:ext>
            </a:extLst>
          </p:cNvPr>
          <p:cNvPicPr>
            <a:picLocks noChangeAspect="1"/>
          </p:cNvPicPr>
          <p:nvPr/>
        </p:nvPicPr>
        <p:blipFill rotWithShape="1">
          <a:blip r:embed="rId3">
            <a:extLst>
              <a:ext uri="{28A0092B-C50C-407E-A947-70E740481C1C}">
                <a14:useLocalDpi xmlns:a14="http://schemas.microsoft.com/office/drawing/2010/main" val="0"/>
              </a:ext>
            </a:extLst>
          </a:blip>
          <a:srcRect l="677" r="4" b="4"/>
          <a:stretch/>
        </p:blipFill>
        <p:spPr>
          <a:xfrm>
            <a:off x="504090" y="4496031"/>
            <a:ext cx="1916539" cy="1707703"/>
          </a:xfrm>
          <a:prstGeom prst="rect">
            <a:avLst/>
          </a:prstGeom>
        </p:spPr>
      </p:pic>
      <p:sp>
        <p:nvSpPr>
          <p:cNvPr id="32" name="Rectangle 31">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4" name="Group 33">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5" name="Straight Connector 34">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9" name="Picture 8" descr="Clouds in the sky&#10;&#10;Description automatically generated">
            <a:extLst>
              <a:ext uri="{FF2B5EF4-FFF2-40B4-BE49-F238E27FC236}">
                <a16:creationId xmlns:a16="http://schemas.microsoft.com/office/drawing/2014/main" id="{45B985C4-68B9-46F9-BE95-626D03B3B932}"/>
              </a:ext>
            </a:extLst>
          </p:cNvPr>
          <p:cNvPicPr>
            <a:picLocks noChangeAspect="1"/>
          </p:cNvPicPr>
          <p:nvPr/>
        </p:nvPicPr>
        <p:blipFill rotWithShape="1">
          <a:blip r:embed="rId4">
            <a:extLst>
              <a:ext uri="{28A0092B-C50C-407E-A947-70E740481C1C}">
                <a14:useLocalDpi xmlns:a14="http://schemas.microsoft.com/office/drawing/2010/main" val="0"/>
              </a:ext>
            </a:extLst>
          </a:blip>
          <a:srcRect r="10777" b="-1"/>
          <a:stretch/>
        </p:blipFill>
        <p:spPr>
          <a:xfrm>
            <a:off x="519797" y="2555931"/>
            <a:ext cx="1962714" cy="1748846"/>
          </a:xfrm>
          <a:prstGeom prst="rect">
            <a:avLst/>
          </a:prstGeom>
        </p:spPr>
      </p:pic>
      <p:sp>
        <p:nvSpPr>
          <p:cNvPr id="40" name="Rectangle 39">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2" name="Group 41">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3" name="Straight Connector 42">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01BCB35-E5E8-4DDF-815B-DB1D790434AA}"/>
              </a:ext>
            </a:extLst>
          </p:cNvPr>
          <p:cNvSpPr>
            <a:spLocks noGrp="1"/>
          </p:cNvSpPr>
          <p:nvPr>
            <p:ph type="title"/>
          </p:nvPr>
        </p:nvSpPr>
        <p:spPr>
          <a:xfrm>
            <a:off x="2691689" y="482648"/>
            <a:ext cx="4550664" cy="1047158"/>
          </a:xfrm>
          <a:noFill/>
        </p:spPr>
        <p:txBody>
          <a:bodyPr anchor="t">
            <a:normAutofit/>
          </a:bodyPr>
          <a:lstStyle/>
          <a:p>
            <a:r>
              <a:rPr lang="es-ES" sz="5400">
                <a:solidFill>
                  <a:schemeClr val="bg1"/>
                </a:solidFill>
              </a:rPr>
              <a:t>Semiótica</a:t>
            </a:r>
          </a:p>
        </p:txBody>
      </p:sp>
      <p:sp>
        <p:nvSpPr>
          <p:cNvPr id="3" name="Content Placeholder 2">
            <a:extLst>
              <a:ext uri="{FF2B5EF4-FFF2-40B4-BE49-F238E27FC236}">
                <a16:creationId xmlns:a16="http://schemas.microsoft.com/office/drawing/2014/main" id="{10398AE5-DAA2-4AFF-B894-1EE57A21ECCD}"/>
              </a:ext>
            </a:extLst>
          </p:cNvPr>
          <p:cNvSpPr>
            <a:spLocks noGrp="1"/>
          </p:cNvSpPr>
          <p:nvPr>
            <p:ph idx="1"/>
          </p:nvPr>
        </p:nvSpPr>
        <p:spPr>
          <a:xfrm>
            <a:off x="2826779" y="1761356"/>
            <a:ext cx="8653967" cy="4589659"/>
          </a:xfrm>
          <a:noFill/>
        </p:spPr>
        <p:txBody>
          <a:bodyPr anchor="t">
            <a:normAutofit/>
          </a:bodyPr>
          <a:lstStyle/>
          <a:p>
            <a:r>
              <a:rPr lang="es-ES" sz="3600" dirty="0">
                <a:solidFill>
                  <a:schemeClr val="bg1"/>
                </a:solidFill>
              </a:rPr>
              <a:t>Ciencia que Estudia los Signos</a:t>
            </a:r>
          </a:p>
          <a:p>
            <a:r>
              <a:rPr lang="es-ES" sz="3600" dirty="0">
                <a:solidFill>
                  <a:schemeClr val="bg1"/>
                </a:solidFill>
              </a:rPr>
              <a:t>Definición de un Signo: Cualquier Cosa que Produzca un Significado</a:t>
            </a:r>
          </a:p>
          <a:p>
            <a:r>
              <a:rPr lang="es-ES" sz="3600" dirty="0">
                <a:solidFill>
                  <a:schemeClr val="bg1"/>
                </a:solidFill>
              </a:rPr>
              <a:t>Tipos de Signos</a:t>
            </a:r>
          </a:p>
          <a:p>
            <a:pPr lvl="1"/>
            <a:r>
              <a:rPr lang="es-ES" sz="3600" dirty="0">
                <a:solidFill>
                  <a:schemeClr val="bg1"/>
                </a:solidFill>
              </a:rPr>
              <a:t>Ícono (Representación)</a:t>
            </a:r>
          </a:p>
          <a:p>
            <a:pPr lvl="1"/>
            <a:r>
              <a:rPr lang="es-ES" sz="3600" dirty="0">
                <a:solidFill>
                  <a:schemeClr val="bg1"/>
                </a:solidFill>
              </a:rPr>
              <a:t>Índice (Indicador Natural)</a:t>
            </a:r>
          </a:p>
          <a:p>
            <a:pPr lvl="1"/>
            <a:r>
              <a:rPr lang="es-ES" sz="3600" dirty="0">
                <a:solidFill>
                  <a:schemeClr val="bg1"/>
                </a:solidFill>
              </a:rPr>
              <a:t>Símbolo (Convencional)</a:t>
            </a:r>
          </a:p>
        </p:txBody>
      </p:sp>
    </p:spTree>
    <p:extLst>
      <p:ext uri="{BB962C8B-B14F-4D97-AF65-F5344CB8AC3E}">
        <p14:creationId xmlns:p14="http://schemas.microsoft.com/office/powerpoint/2010/main" val="2921734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4" descr="How fast is the universe expanding?">
            <a:extLst>
              <a:ext uri="{FF2B5EF4-FFF2-40B4-BE49-F238E27FC236}">
                <a16:creationId xmlns:a16="http://schemas.microsoft.com/office/drawing/2014/main" id="{92E89021-7CDD-4363-90D1-8D509E7193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763" r="-1" b="6280"/>
          <a:stretch/>
        </p:blipFill>
        <p:spPr bwMode="auto">
          <a:xfrm>
            <a:off x="20" y="10"/>
            <a:ext cx="12188932" cy="6857990"/>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Shape 18">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43E9D22-1CA7-4F44-83A0-5D68B6F34354}"/>
              </a:ext>
            </a:extLst>
          </p:cNvPr>
          <p:cNvSpPr>
            <a:spLocks noGrp="1"/>
          </p:cNvSpPr>
          <p:nvPr>
            <p:ph type="title"/>
          </p:nvPr>
        </p:nvSpPr>
        <p:spPr>
          <a:xfrm>
            <a:off x="618062" y="4185749"/>
            <a:ext cx="9265771" cy="622836"/>
          </a:xfrm>
        </p:spPr>
        <p:txBody>
          <a:bodyPr vert="horz" lIns="91440" tIns="45720" rIns="91440" bIns="45720" rtlCol="0">
            <a:normAutofit/>
          </a:bodyPr>
          <a:lstStyle/>
          <a:p>
            <a:r>
              <a:rPr lang="es-ES" sz="3600" b="1"/>
              <a:t>Expandiendo</a:t>
            </a:r>
          </a:p>
        </p:txBody>
      </p:sp>
      <p:sp>
        <p:nvSpPr>
          <p:cNvPr id="3" name="Content Placeholder 2">
            <a:extLst>
              <a:ext uri="{FF2B5EF4-FFF2-40B4-BE49-F238E27FC236}">
                <a16:creationId xmlns:a16="http://schemas.microsoft.com/office/drawing/2014/main" id="{1F397CEA-BAA9-4AA7-939E-EC9C8BCB4418}"/>
              </a:ext>
            </a:extLst>
          </p:cNvPr>
          <p:cNvSpPr>
            <a:spLocks noGrp="1"/>
          </p:cNvSpPr>
          <p:nvPr>
            <p:ph idx="1"/>
          </p:nvPr>
        </p:nvSpPr>
        <p:spPr>
          <a:xfrm>
            <a:off x="618063" y="4856921"/>
            <a:ext cx="9565028" cy="1249240"/>
          </a:xfrm>
        </p:spPr>
        <p:txBody>
          <a:bodyPr vert="horz" lIns="91440" tIns="45720" rIns="91440" bIns="45720" rtlCol="0">
            <a:normAutofit/>
          </a:bodyPr>
          <a:lstStyle/>
          <a:p>
            <a:pPr marL="0" indent="0">
              <a:buNone/>
            </a:pPr>
            <a:r>
              <a:rPr lang="es-ES" sz="1800"/>
              <a:t>Creciendo desde el Big Bang (13.7 Billones de Años)</a:t>
            </a:r>
          </a:p>
          <a:p>
            <a:pPr marL="0" indent="0">
              <a:buNone/>
            </a:pPr>
            <a:r>
              <a:rPr lang="es-ES" sz="1800"/>
              <a:t>Moviéndose en TODAS las Direcciones (No Hay Centro)</a:t>
            </a:r>
          </a:p>
          <a:p>
            <a:pPr marL="0" indent="0">
              <a:buNone/>
            </a:pPr>
            <a:r>
              <a:rPr lang="es-ES" sz="1800"/>
              <a:t>Galaxias se Alejan a Alta Velocidad</a:t>
            </a:r>
          </a:p>
          <a:p>
            <a:pPr marL="0" indent="0">
              <a:buNone/>
            </a:pPr>
            <a:endParaRPr lang="es-ES" sz="1800"/>
          </a:p>
        </p:txBody>
      </p:sp>
    </p:spTree>
    <p:extLst>
      <p:ext uri="{BB962C8B-B14F-4D97-AF65-F5344CB8AC3E}">
        <p14:creationId xmlns:p14="http://schemas.microsoft.com/office/powerpoint/2010/main" val="2189856857"/>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C4111A-8D51-4CF4-AD10-AE6A46174785}"/>
              </a:ext>
            </a:extLst>
          </p:cNvPr>
          <p:cNvSpPr/>
          <p:nvPr/>
        </p:nvSpPr>
        <p:spPr>
          <a:xfrm>
            <a:off x="-288757" y="-192505"/>
            <a:ext cx="12837694" cy="7243009"/>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386" name="Picture 2" descr="Where language is processed inside your brain - CNN">
            <a:extLst>
              <a:ext uri="{FF2B5EF4-FFF2-40B4-BE49-F238E27FC236}">
                <a16:creationId xmlns:a16="http://schemas.microsoft.com/office/drawing/2014/main" id="{5D4A6024-359B-4E47-9A25-1B728C3B1E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3372" y="184109"/>
            <a:ext cx="7515957" cy="42294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4D66F33-F9D1-4075-A486-B56F7CE63C66}"/>
              </a:ext>
            </a:extLst>
          </p:cNvPr>
          <p:cNvSpPr>
            <a:spLocks noGrp="1"/>
          </p:cNvSpPr>
          <p:nvPr>
            <p:ph type="title"/>
          </p:nvPr>
        </p:nvSpPr>
        <p:spPr/>
        <p:txBody>
          <a:bodyPr>
            <a:normAutofit/>
          </a:bodyPr>
          <a:lstStyle/>
          <a:p>
            <a:r>
              <a:rPr lang="en-US" sz="6000" b="1" dirty="0">
                <a:solidFill>
                  <a:schemeClr val="bg1"/>
                </a:solidFill>
              </a:rPr>
              <a:t>Semiosis</a:t>
            </a:r>
          </a:p>
        </p:txBody>
      </p:sp>
      <p:sp>
        <p:nvSpPr>
          <p:cNvPr id="3" name="Content Placeholder 2">
            <a:extLst>
              <a:ext uri="{FF2B5EF4-FFF2-40B4-BE49-F238E27FC236}">
                <a16:creationId xmlns:a16="http://schemas.microsoft.com/office/drawing/2014/main" id="{A39CB7A2-E45A-418B-BABC-3813C82ADA8F}"/>
              </a:ext>
            </a:extLst>
          </p:cNvPr>
          <p:cNvSpPr>
            <a:spLocks noGrp="1"/>
          </p:cNvSpPr>
          <p:nvPr>
            <p:ph idx="1"/>
          </p:nvPr>
        </p:nvSpPr>
        <p:spPr>
          <a:xfrm>
            <a:off x="838200" y="1825625"/>
            <a:ext cx="10515600" cy="1976354"/>
          </a:xfrm>
        </p:spPr>
        <p:txBody>
          <a:bodyPr>
            <a:normAutofit lnSpcReduction="10000"/>
          </a:bodyPr>
          <a:lstStyle/>
          <a:p>
            <a:r>
              <a:rPr lang="es-ES" sz="4000">
                <a:solidFill>
                  <a:schemeClr val="bg1"/>
                </a:solidFill>
              </a:rPr>
              <a:t>Objecto</a:t>
            </a:r>
          </a:p>
          <a:p>
            <a:r>
              <a:rPr lang="es-ES" sz="4000">
                <a:solidFill>
                  <a:schemeClr val="bg1"/>
                </a:solidFill>
              </a:rPr>
              <a:t>Signo (Representamen)</a:t>
            </a:r>
          </a:p>
          <a:p>
            <a:r>
              <a:rPr lang="es-ES" sz="4000">
                <a:solidFill>
                  <a:schemeClr val="bg1"/>
                </a:solidFill>
              </a:rPr>
              <a:t>Efecto (Interpretante)</a:t>
            </a:r>
          </a:p>
        </p:txBody>
      </p:sp>
      <p:sp>
        <p:nvSpPr>
          <p:cNvPr id="4" name="Title 1">
            <a:extLst>
              <a:ext uri="{FF2B5EF4-FFF2-40B4-BE49-F238E27FC236}">
                <a16:creationId xmlns:a16="http://schemas.microsoft.com/office/drawing/2014/main" id="{16491C54-B7B2-49F1-8DD8-58AAF8FA6292}"/>
              </a:ext>
            </a:extLst>
          </p:cNvPr>
          <p:cNvSpPr txBox="1">
            <a:spLocks/>
          </p:cNvSpPr>
          <p:nvPr/>
        </p:nvSpPr>
        <p:spPr>
          <a:xfrm>
            <a:off x="838200" y="479015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4400" b="0" i="0" u="none" strike="noStrike" kern="1200" cap="none" spc="0" normalizeH="0" baseline="0" dirty="0">
                <a:ln>
                  <a:noFill/>
                </a:ln>
                <a:solidFill>
                  <a:prstClr val="white"/>
                </a:solidFill>
                <a:effectLst/>
                <a:uLnTx/>
                <a:uFillTx/>
                <a:latin typeface="Calibri Light" panose="020F0302020204030204"/>
                <a:ea typeface="+mj-ea"/>
                <a:cs typeface="+mj-cs"/>
              </a:rPr>
              <a:t>Un </a:t>
            </a:r>
            <a:r>
              <a:rPr kumimoji="0" lang="es-ES" sz="4400" b="1" i="0" u="none" strike="noStrike" kern="1200" cap="none" spc="0" normalizeH="0" baseline="0" dirty="0">
                <a:ln>
                  <a:noFill/>
                </a:ln>
                <a:solidFill>
                  <a:prstClr val="white"/>
                </a:solidFill>
                <a:effectLst/>
                <a:uLnTx/>
                <a:uFillTx/>
                <a:latin typeface="Calibri Light" panose="020F0302020204030204"/>
                <a:ea typeface="+mj-ea"/>
                <a:cs typeface="+mj-cs"/>
              </a:rPr>
              <a:t>SIGNO</a:t>
            </a:r>
            <a:r>
              <a:rPr kumimoji="0" lang="es-ES" sz="4400" b="0" i="0" u="none" strike="noStrike" kern="1200" cap="none" spc="0" normalizeH="0" baseline="0" dirty="0">
                <a:ln>
                  <a:noFill/>
                </a:ln>
                <a:solidFill>
                  <a:prstClr val="white"/>
                </a:solidFill>
                <a:effectLst/>
                <a:uLnTx/>
                <a:uFillTx/>
                <a:latin typeface="Calibri Light" panose="020F0302020204030204"/>
                <a:ea typeface="+mj-ea"/>
                <a:cs typeface="+mj-cs"/>
              </a:rPr>
              <a:t> representa un </a:t>
            </a:r>
            <a:r>
              <a:rPr kumimoji="0" lang="es-ES" sz="4400" b="1" i="0" u="none" strike="noStrike" kern="1200" cap="none" spc="0" normalizeH="0" baseline="0" dirty="0">
                <a:ln>
                  <a:noFill/>
                </a:ln>
                <a:solidFill>
                  <a:prstClr val="white"/>
                </a:solidFill>
                <a:effectLst/>
                <a:uLnTx/>
                <a:uFillTx/>
                <a:latin typeface="Calibri Light" panose="020F0302020204030204"/>
                <a:ea typeface="+mj-ea"/>
                <a:cs typeface="+mj-cs"/>
              </a:rPr>
              <a:t>OBJECTO</a:t>
            </a:r>
            <a:r>
              <a:rPr kumimoji="0" lang="es-ES" sz="4400" b="0" i="0" u="none" strike="noStrike" kern="1200" cap="none" spc="0" normalizeH="0" baseline="0" dirty="0">
                <a:ln>
                  <a:noFill/>
                </a:ln>
                <a:solidFill>
                  <a:prstClr val="white"/>
                </a:solidFill>
                <a:effectLst/>
                <a:uLnTx/>
                <a:uFillTx/>
                <a:latin typeface="Calibri Light" panose="020F0302020204030204"/>
                <a:ea typeface="+mj-ea"/>
                <a:cs typeface="+mj-cs"/>
              </a:rPr>
              <a:t> y produce un EFECTO en la mente de otra persona</a:t>
            </a:r>
          </a:p>
        </p:txBody>
      </p:sp>
    </p:spTree>
    <p:extLst>
      <p:ext uri="{BB962C8B-B14F-4D97-AF65-F5344CB8AC3E}">
        <p14:creationId xmlns:p14="http://schemas.microsoft.com/office/powerpoint/2010/main" val="2511573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6C93F6-B5E3-44A0-8AC5-22468774D2B5}"/>
              </a:ext>
            </a:extLst>
          </p:cNvPr>
          <p:cNvSpPr/>
          <p:nvPr/>
        </p:nvSpPr>
        <p:spPr>
          <a:xfrm>
            <a:off x="0" y="5124616"/>
            <a:ext cx="12200481" cy="173338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Our Only 'Black Moon' Of 2020 And A Stargazing Utopia: What To Watch For In  The Night Sky This Week">
            <a:extLst>
              <a:ext uri="{FF2B5EF4-FFF2-40B4-BE49-F238E27FC236}">
                <a16:creationId xmlns:a16="http://schemas.microsoft.com/office/drawing/2014/main" id="{B11EC681-E126-4646-89B2-1E0CB401BC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00481" cy="57249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F518C70-CDD9-4627-AB57-5AB975B0682B}"/>
              </a:ext>
            </a:extLst>
          </p:cNvPr>
          <p:cNvSpPr>
            <a:spLocks noGrp="1"/>
          </p:cNvSpPr>
          <p:nvPr>
            <p:ph type="title"/>
          </p:nvPr>
        </p:nvSpPr>
        <p:spPr>
          <a:xfrm>
            <a:off x="631465" y="5062156"/>
            <a:ext cx="10444702" cy="1325563"/>
          </a:xfrm>
        </p:spPr>
        <p:txBody>
          <a:bodyPr/>
          <a:lstStyle/>
          <a:p>
            <a:pPr algn="ctr"/>
            <a:r>
              <a:rPr lang="es-ES">
                <a:solidFill>
                  <a:schemeClr val="bg1">
                    <a:lumMod val="95000"/>
                  </a:schemeClr>
                </a:solidFill>
              </a:rPr>
              <a:t>La Experiencia Común es </a:t>
            </a:r>
            <a:br>
              <a:rPr lang="es-ES">
                <a:solidFill>
                  <a:schemeClr val="bg1">
                    <a:lumMod val="95000"/>
                  </a:schemeClr>
                </a:solidFill>
              </a:rPr>
            </a:br>
            <a:r>
              <a:rPr lang="es-ES">
                <a:solidFill>
                  <a:schemeClr val="bg1">
                    <a:lumMod val="95000"/>
                  </a:schemeClr>
                </a:solidFill>
              </a:rPr>
              <a:t>Condición Necesaria para la Semiosis</a:t>
            </a:r>
          </a:p>
        </p:txBody>
      </p:sp>
    </p:spTree>
    <p:extLst>
      <p:ext uri="{BB962C8B-B14F-4D97-AF65-F5344CB8AC3E}">
        <p14:creationId xmlns:p14="http://schemas.microsoft.com/office/powerpoint/2010/main" val="2336940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69692-43C5-4153-AE6F-792340AB69EA}"/>
              </a:ext>
            </a:extLst>
          </p:cNvPr>
          <p:cNvSpPr>
            <a:spLocks noGrp="1"/>
          </p:cNvSpPr>
          <p:nvPr>
            <p:ph type="title"/>
          </p:nvPr>
        </p:nvSpPr>
        <p:spPr>
          <a:xfrm>
            <a:off x="296779" y="160588"/>
            <a:ext cx="11518232" cy="1325563"/>
          </a:xfrm>
        </p:spPr>
        <p:txBody>
          <a:bodyPr>
            <a:normAutofit/>
          </a:bodyPr>
          <a:lstStyle/>
          <a:p>
            <a:pPr algn="ctr"/>
            <a:r>
              <a:rPr lang="en-US" sz="6600" b="1" dirty="0"/>
              <a:t>Semiosis</a:t>
            </a:r>
          </a:p>
        </p:txBody>
      </p:sp>
      <p:pic>
        <p:nvPicPr>
          <p:cNvPr id="5" name="Content Placeholder 4" descr="Timeline&#10;&#10;Description automatically generated">
            <a:extLst>
              <a:ext uri="{FF2B5EF4-FFF2-40B4-BE49-F238E27FC236}">
                <a16:creationId xmlns:a16="http://schemas.microsoft.com/office/drawing/2014/main" id="{0B7F21A9-FF69-468D-A928-32EFC3CA49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4197" y="1199982"/>
            <a:ext cx="10529266" cy="5922712"/>
          </a:xfrm>
        </p:spPr>
      </p:pic>
      <p:sp>
        <p:nvSpPr>
          <p:cNvPr id="3" name="TextBox 2">
            <a:extLst>
              <a:ext uri="{FF2B5EF4-FFF2-40B4-BE49-F238E27FC236}">
                <a16:creationId xmlns:a16="http://schemas.microsoft.com/office/drawing/2014/main" id="{51E4A619-F586-4A95-9795-21368E849E2F}"/>
              </a:ext>
            </a:extLst>
          </p:cNvPr>
          <p:cNvSpPr txBox="1"/>
          <p:nvPr/>
        </p:nvSpPr>
        <p:spPr>
          <a:xfrm>
            <a:off x="2418735" y="1342104"/>
            <a:ext cx="2322871" cy="523220"/>
          </a:xfrm>
          <a:prstGeom prst="rect">
            <a:avLst/>
          </a:prstGeom>
          <a:solidFill>
            <a:schemeClr val="bg1"/>
          </a:solidFill>
        </p:spPr>
        <p:txBody>
          <a:bodyPr wrap="square" rtlCol="0">
            <a:spAutoFit/>
          </a:bodyPr>
          <a:lstStyle/>
          <a:p>
            <a:r>
              <a:rPr lang="en-US" sz="2800" b="1" dirty="0">
                <a:solidFill>
                  <a:srgbClr val="0070C0"/>
                </a:solidFill>
              </a:rPr>
              <a:t>OBJETO</a:t>
            </a:r>
            <a:endParaRPr lang="es-ES" sz="2800" b="1" dirty="0">
              <a:solidFill>
                <a:srgbClr val="0070C0"/>
              </a:solidFill>
            </a:endParaRPr>
          </a:p>
        </p:txBody>
      </p:sp>
      <p:sp>
        <p:nvSpPr>
          <p:cNvPr id="6" name="TextBox 5">
            <a:extLst>
              <a:ext uri="{FF2B5EF4-FFF2-40B4-BE49-F238E27FC236}">
                <a16:creationId xmlns:a16="http://schemas.microsoft.com/office/drawing/2014/main" id="{057A204F-E255-4C31-8AD0-CAC1D6D929B3}"/>
              </a:ext>
            </a:extLst>
          </p:cNvPr>
          <p:cNvSpPr txBox="1"/>
          <p:nvPr/>
        </p:nvSpPr>
        <p:spPr>
          <a:xfrm>
            <a:off x="5152102" y="3087330"/>
            <a:ext cx="1278195" cy="523220"/>
          </a:xfrm>
          <a:prstGeom prst="rect">
            <a:avLst/>
          </a:prstGeom>
          <a:solidFill>
            <a:schemeClr val="bg1"/>
          </a:solidFill>
        </p:spPr>
        <p:txBody>
          <a:bodyPr wrap="square" rtlCol="0">
            <a:spAutoFit/>
          </a:bodyPr>
          <a:lstStyle/>
          <a:p>
            <a:pPr algn="ctr"/>
            <a:r>
              <a:rPr lang="en-US" sz="2800" b="1" dirty="0">
                <a:solidFill>
                  <a:srgbClr val="0070C0"/>
                </a:solidFill>
              </a:rPr>
              <a:t>SIGNO</a:t>
            </a:r>
            <a:endParaRPr lang="es-ES" sz="2800" b="1" dirty="0">
              <a:solidFill>
                <a:srgbClr val="0070C0"/>
              </a:solidFill>
            </a:endParaRPr>
          </a:p>
        </p:txBody>
      </p:sp>
      <p:sp>
        <p:nvSpPr>
          <p:cNvPr id="7" name="TextBox 6">
            <a:extLst>
              <a:ext uri="{FF2B5EF4-FFF2-40B4-BE49-F238E27FC236}">
                <a16:creationId xmlns:a16="http://schemas.microsoft.com/office/drawing/2014/main" id="{C077E3AF-0AF6-4E15-8983-663CB083259A}"/>
              </a:ext>
            </a:extLst>
          </p:cNvPr>
          <p:cNvSpPr txBox="1"/>
          <p:nvPr/>
        </p:nvSpPr>
        <p:spPr>
          <a:xfrm>
            <a:off x="7305124" y="1449281"/>
            <a:ext cx="2104348" cy="523220"/>
          </a:xfrm>
          <a:prstGeom prst="rect">
            <a:avLst/>
          </a:prstGeom>
          <a:solidFill>
            <a:schemeClr val="bg1"/>
          </a:solidFill>
        </p:spPr>
        <p:txBody>
          <a:bodyPr wrap="square" rtlCol="0">
            <a:spAutoFit/>
          </a:bodyPr>
          <a:lstStyle/>
          <a:p>
            <a:r>
              <a:rPr lang="en-US" sz="2800" dirty="0">
                <a:solidFill>
                  <a:srgbClr val="0070C0"/>
                </a:solidFill>
              </a:rPr>
              <a:t>    EFECTO</a:t>
            </a:r>
            <a:endParaRPr lang="es-ES" sz="2800" dirty="0">
              <a:solidFill>
                <a:srgbClr val="0070C0"/>
              </a:solidFill>
            </a:endParaRPr>
          </a:p>
        </p:txBody>
      </p:sp>
      <p:sp>
        <p:nvSpPr>
          <p:cNvPr id="4" name="Arrow: Right 3">
            <a:extLst>
              <a:ext uri="{FF2B5EF4-FFF2-40B4-BE49-F238E27FC236}">
                <a16:creationId xmlns:a16="http://schemas.microsoft.com/office/drawing/2014/main" id="{422A204F-CCEB-44BA-A7DC-22BB6C9A66EF}"/>
              </a:ext>
            </a:extLst>
          </p:cNvPr>
          <p:cNvSpPr/>
          <p:nvPr/>
        </p:nvSpPr>
        <p:spPr>
          <a:xfrm rot="13254866">
            <a:off x="3315710" y="2045720"/>
            <a:ext cx="2123768" cy="11124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Arrow: Right 7">
            <a:extLst>
              <a:ext uri="{FF2B5EF4-FFF2-40B4-BE49-F238E27FC236}">
                <a16:creationId xmlns:a16="http://schemas.microsoft.com/office/drawing/2014/main" id="{0C21B890-A280-4331-952B-B428E77F0CF9}"/>
              </a:ext>
            </a:extLst>
          </p:cNvPr>
          <p:cNvSpPr/>
          <p:nvPr/>
        </p:nvSpPr>
        <p:spPr>
          <a:xfrm rot="19374278">
            <a:off x="6296568" y="2297533"/>
            <a:ext cx="1806431" cy="11124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9953888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76344-E0F3-428A-B019-FB3316F4405A}"/>
              </a:ext>
            </a:extLst>
          </p:cNvPr>
          <p:cNvSpPr>
            <a:spLocks noGrp="1"/>
          </p:cNvSpPr>
          <p:nvPr>
            <p:ph type="title"/>
          </p:nvPr>
        </p:nvSpPr>
        <p:spPr>
          <a:xfrm>
            <a:off x="481013" y="3752849"/>
            <a:ext cx="3290887" cy="2452687"/>
          </a:xfrm>
        </p:spPr>
        <p:txBody>
          <a:bodyPr anchor="ctr">
            <a:normAutofit/>
          </a:bodyPr>
          <a:lstStyle/>
          <a:p>
            <a:r>
              <a:rPr lang="es-ES" sz="3600"/>
              <a:t>Construcción Social de la Realidad</a:t>
            </a:r>
          </a:p>
        </p:txBody>
      </p:sp>
      <p:pic>
        <p:nvPicPr>
          <p:cNvPr id="1026" name="Picture 2" descr="The Travel Site That is Helping You Get A Friend For Life | TravelPulse">
            <a:extLst>
              <a:ext uri="{FF2B5EF4-FFF2-40B4-BE49-F238E27FC236}">
                <a16:creationId xmlns:a16="http://schemas.microsoft.com/office/drawing/2014/main" id="{AB000174-3A3D-427A-984F-DBF4F23F53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933" b="36961"/>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4ED3EB5-EF4E-4FD7-8EEA-1D6D2D1C737C}"/>
              </a:ext>
            </a:extLst>
          </p:cNvPr>
          <p:cNvSpPr>
            <a:spLocks noGrp="1"/>
          </p:cNvSpPr>
          <p:nvPr>
            <p:ph idx="1"/>
          </p:nvPr>
        </p:nvSpPr>
        <p:spPr>
          <a:xfrm>
            <a:off x="4223982" y="3752850"/>
            <a:ext cx="7485413" cy="2452687"/>
          </a:xfrm>
        </p:spPr>
        <p:txBody>
          <a:bodyPr anchor="ctr">
            <a:normAutofit/>
          </a:bodyPr>
          <a:lstStyle/>
          <a:p>
            <a:r>
              <a:rPr lang="es-ES"/>
              <a:t>Sociólogo Peter Berger </a:t>
            </a:r>
          </a:p>
          <a:p>
            <a:r>
              <a:rPr lang="es-ES"/>
              <a:t>Existencia Material y Existencia Real</a:t>
            </a:r>
          </a:p>
          <a:p>
            <a:r>
              <a:rPr lang="es-ES"/>
              <a:t>El Papel de la Semiótica</a:t>
            </a:r>
          </a:p>
          <a:p>
            <a:r>
              <a:rPr lang="es-ES"/>
              <a:t>Universales (Nominalismo vs. Realismo)</a:t>
            </a:r>
          </a:p>
          <a:p>
            <a:endParaRPr lang="es-ES"/>
          </a:p>
        </p:txBody>
      </p:sp>
    </p:spTree>
    <p:extLst>
      <p:ext uri="{BB962C8B-B14F-4D97-AF65-F5344CB8AC3E}">
        <p14:creationId xmlns:p14="http://schemas.microsoft.com/office/powerpoint/2010/main" val="3279876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595E3-D1A7-42A4-9073-3893BB0971EF}"/>
              </a:ext>
            </a:extLst>
          </p:cNvPr>
          <p:cNvSpPr>
            <a:spLocks noGrp="1"/>
          </p:cNvSpPr>
          <p:nvPr>
            <p:ph type="title"/>
          </p:nvPr>
        </p:nvSpPr>
        <p:spPr>
          <a:xfrm>
            <a:off x="215549" y="3752849"/>
            <a:ext cx="3290887" cy="2452687"/>
          </a:xfrm>
        </p:spPr>
        <p:txBody>
          <a:bodyPr anchor="ctr">
            <a:normAutofit/>
          </a:bodyPr>
          <a:lstStyle/>
          <a:p>
            <a:r>
              <a:rPr lang="es-ES" sz="3600" dirty="0"/>
              <a:t>Entropía</a:t>
            </a:r>
          </a:p>
        </p:txBody>
      </p:sp>
      <p:pic>
        <p:nvPicPr>
          <p:cNvPr id="2050" name="Picture 2" descr="What Is Entropy, Exactly?">
            <a:extLst>
              <a:ext uri="{FF2B5EF4-FFF2-40B4-BE49-F238E27FC236}">
                <a16:creationId xmlns:a16="http://schemas.microsoft.com/office/drawing/2014/main" id="{702499DA-AC16-4271-90CB-CC37654D4D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656" b="27373"/>
          <a:stretch/>
        </p:blipFill>
        <p:spPr bwMode="auto">
          <a:xfrm>
            <a:off x="-33015" y="10"/>
            <a:ext cx="12225015"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43E4248-1243-44BA-81F1-BDF82AC7F07E}"/>
              </a:ext>
            </a:extLst>
          </p:cNvPr>
          <p:cNvSpPr>
            <a:spLocks noGrp="1"/>
          </p:cNvSpPr>
          <p:nvPr>
            <p:ph idx="1"/>
          </p:nvPr>
        </p:nvSpPr>
        <p:spPr>
          <a:xfrm>
            <a:off x="2139340" y="3752850"/>
            <a:ext cx="9245595" cy="2452687"/>
          </a:xfrm>
        </p:spPr>
        <p:txBody>
          <a:bodyPr anchor="ctr">
            <a:normAutofit/>
          </a:bodyPr>
          <a:lstStyle/>
          <a:p>
            <a:r>
              <a:rPr lang="es-ES" dirty="0"/>
              <a:t>Segunda Ley de Termodinámica</a:t>
            </a:r>
          </a:p>
          <a:p>
            <a:r>
              <a:rPr lang="es-ES" dirty="0"/>
              <a:t>Decline Natural y Gradual al Desorden de los Sistemas</a:t>
            </a:r>
          </a:p>
          <a:p>
            <a:r>
              <a:rPr lang="es-ES" dirty="0"/>
              <a:t>Mantener un Sistema Ordenado Requiere Energía y Esfuerzo</a:t>
            </a:r>
          </a:p>
        </p:txBody>
      </p:sp>
    </p:spTree>
    <p:extLst>
      <p:ext uri="{BB962C8B-B14F-4D97-AF65-F5344CB8AC3E}">
        <p14:creationId xmlns:p14="http://schemas.microsoft.com/office/powerpoint/2010/main" val="1999216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A picture containing background pattern&#10;&#10;Description automatically generated">
            <a:extLst>
              <a:ext uri="{FF2B5EF4-FFF2-40B4-BE49-F238E27FC236}">
                <a16:creationId xmlns:a16="http://schemas.microsoft.com/office/drawing/2014/main" id="{791D39AD-F476-4877-A552-55D56A6C7D44}"/>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35" r="1" b="1"/>
          <a:stretch/>
        </p:blipFill>
        <p:spPr>
          <a:xfrm>
            <a:off x="-4243" y="10"/>
            <a:ext cx="12196243" cy="6857990"/>
          </a:xfrm>
          <a:prstGeom prst="rect">
            <a:avLst/>
          </a:prstGeom>
        </p:spPr>
      </p:pic>
      <p:sp>
        <p:nvSpPr>
          <p:cNvPr id="2" name="Title 1">
            <a:extLst>
              <a:ext uri="{FF2B5EF4-FFF2-40B4-BE49-F238E27FC236}">
                <a16:creationId xmlns:a16="http://schemas.microsoft.com/office/drawing/2014/main" id="{E194971B-2381-4691-B896-CC80BEE984FA}"/>
              </a:ext>
            </a:extLst>
          </p:cNvPr>
          <p:cNvSpPr>
            <a:spLocks noGrp="1"/>
          </p:cNvSpPr>
          <p:nvPr>
            <p:ph type="title"/>
          </p:nvPr>
        </p:nvSpPr>
        <p:spPr>
          <a:xfrm>
            <a:off x="643467" y="321734"/>
            <a:ext cx="10905066" cy="1135737"/>
          </a:xfrm>
        </p:spPr>
        <p:txBody>
          <a:bodyPr>
            <a:normAutofit/>
          </a:bodyPr>
          <a:lstStyle/>
          <a:p>
            <a:r>
              <a:rPr lang="es-ES" sz="4800" b="1"/>
              <a:t>Evolucionando</a:t>
            </a:r>
          </a:p>
        </p:txBody>
      </p:sp>
      <p:sp>
        <p:nvSpPr>
          <p:cNvPr id="3" name="Content Placeholder 2">
            <a:extLst>
              <a:ext uri="{FF2B5EF4-FFF2-40B4-BE49-F238E27FC236}">
                <a16:creationId xmlns:a16="http://schemas.microsoft.com/office/drawing/2014/main" id="{2AABC49D-3D6B-4BC0-AE8C-1F77D79B4A19}"/>
              </a:ext>
            </a:extLst>
          </p:cNvPr>
          <p:cNvSpPr>
            <a:spLocks noGrp="1"/>
          </p:cNvSpPr>
          <p:nvPr>
            <p:ph idx="1"/>
          </p:nvPr>
        </p:nvSpPr>
        <p:spPr>
          <a:xfrm>
            <a:off x="643467" y="1782981"/>
            <a:ext cx="10905066" cy="4393982"/>
          </a:xfrm>
        </p:spPr>
        <p:txBody>
          <a:bodyPr>
            <a:normAutofit/>
          </a:bodyPr>
          <a:lstStyle/>
          <a:p>
            <a:r>
              <a:rPr lang="es-ES" sz="3200" dirty="0"/>
              <a:t>Desarrollo Gradual</a:t>
            </a:r>
          </a:p>
          <a:p>
            <a:r>
              <a:rPr lang="es-ES" sz="3200" dirty="0"/>
              <a:t>De Simple a Complejo</a:t>
            </a:r>
          </a:p>
          <a:p>
            <a:r>
              <a:rPr lang="es-ES" sz="3200" dirty="0"/>
              <a:t>Se Dan las Condiciones de la Vida</a:t>
            </a:r>
          </a:p>
          <a:p>
            <a:r>
              <a:rPr lang="es-ES" sz="3200" dirty="0"/>
              <a:t>Aparece el Género Homo</a:t>
            </a:r>
          </a:p>
          <a:p>
            <a:r>
              <a:rPr lang="es-ES" sz="3200" dirty="0"/>
              <a:t>Aparece el Homo sapiens </a:t>
            </a:r>
          </a:p>
          <a:p>
            <a:r>
              <a:rPr lang="es-ES" sz="3200" dirty="0"/>
              <a:t>Salto Ontológico con la Neocórtex</a:t>
            </a:r>
          </a:p>
          <a:p>
            <a:pPr marL="0" indent="0">
              <a:buNone/>
            </a:pPr>
            <a:endParaRPr lang="es-ES" sz="3200" dirty="0"/>
          </a:p>
          <a:p>
            <a:endParaRPr lang="es-ES" sz="3200" dirty="0"/>
          </a:p>
        </p:txBody>
      </p:sp>
      <p:sp>
        <p:nvSpPr>
          <p:cNvPr id="12" name="Rectangle 11">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Isosceles Triangle 13">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5492866"/>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6" name="Rectangle 70">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Synaptic Plasticity Could Explain the Inner Workings of the Human Brain">
            <a:extLst>
              <a:ext uri="{FF2B5EF4-FFF2-40B4-BE49-F238E27FC236}">
                <a16:creationId xmlns:a16="http://schemas.microsoft.com/office/drawing/2014/main" id="{40312B4B-B978-4FC6-AE2F-E6BE08909A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72" b="31607"/>
          <a:stretch/>
        </p:blipFill>
        <p:spPr bwMode="auto">
          <a:xfrm>
            <a:off x="20" y="10"/>
            <a:ext cx="12191980" cy="4465973"/>
          </a:xfrm>
          <a:prstGeom prst="rect">
            <a:avLst/>
          </a:prstGeom>
          <a:noFill/>
          <a:extLst>
            <a:ext uri="{909E8E84-426E-40DD-AFC4-6F175D3DCCD1}">
              <a14:hiddenFill xmlns:a14="http://schemas.microsoft.com/office/drawing/2010/main">
                <a:solidFill>
                  <a:srgbClr val="FFFFFF"/>
                </a:solidFill>
              </a14:hiddenFill>
            </a:ext>
          </a:extLst>
        </p:spPr>
      </p:pic>
      <p:sp>
        <p:nvSpPr>
          <p:cNvPr id="3077" name="Rectangle: Rounded Corners 72">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9382538"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6B79E36-49D8-464A-B797-B46A6BC28FC8}"/>
              </a:ext>
            </a:extLst>
          </p:cNvPr>
          <p:cNvSpPr>
            <a:spLocks noGrp="1"/>
          </p:cNvSpPr>
          <p:nvPr>
            <p:ph type="title"/>
          </p:nvPr>
        </p:nvSpPr>
        <p:spPr>
          <a:xfrm>
            <a:off x="566928" y="4203278"/>
            <a:ext cx="8557193" cy="536063"/>
          </a:xfrm>
        </p:spPr>
        <p:txBody>
          <a:bodyPr>
            <a:normAutofit/>
          </a:bodyPr>
          <a:lstStyle/>
          <a:p>
            <a:r>
              <a:rPr lang="es-ES" sz="2800" b="1">
                <a:solidFill>
                  <a:schemeClr val="bg1"/>
                </a:solidFill>
              </a:rPr>
              <a:t>Teleológico</a:t>
            </a:r>
          </a:p>
        </p:txBody>
      </p:sp>
      <p:sp>
        <p:nvSpPr>
          <p:cNvPr id="3" name="Content Placeholder 2">
            <a:extLst>
              <a:ext uri="{FF2B5EF4-FFF2-40B4-BE49-F238E27FC236}">
                <a16:creationId xmlns:a16="http://schemas.microsoft.com/office/drawing/2014/main" id="{3B76B78F-EB09-41DE-B44B-7DF8834517DD}"/>
              </a:ext>
            </a:extLst>
          </p:cNvPr>
          <p:cNvSpPr>
            <a:spLocks noGrp="1"/>
          </p:cNvSpPr>
          <p:nvPr>
            <p:ph idx="1"/>
          </p:nvPr>
        </p:nvSpPr>
        <p:spPr>
          <a:xfrm>
            <a:off x="566928" y="4956314"/>
            <a:ext cx="11058144" cy="1306417"/>
          </a:xfrm>
        </p:spPr>
        <p:txBody>
          <a:bodyPr>
            <a:noAutofit/>
          </a:bodyPr>
          <a:lstStyle/>
          <a:p>
            <a:r>
              <a:rPr lang="es-ES" sz="2000"/>
              <a:t>Tiene un Fin (Propósito)</a:t>
            </a:r>
          </a:p>
          <a:p>
            <a:r>
              <a:rPr lang="es-ES" sz="2000"/>
              <a:t>Se Mueve Hacia ese Fin</a:t>
            </a:r>
          </a:p>
          <a:p>
            <a:r>
              <a:rPr lang="es-ES" sz="2000"/>
              <a:t>Ordenado Intencionalmente (en contra de la entropía)</a:t>
            </a:r>
          </a:p>
          <a:p>
            <a:r>
              <a:rPr lang="es-ES" sz="2000"/>
              <a:t>No Puede Ser el Resultado de la Suerte o el Azar</a:t>
            </a:r>
          </a:p>
        </p:txBody>
      </p:sp>
    </p:spTree>
    <p:extLst>
      <p:ext uri="{BB962C8B-B14F-4D97-AF65-F5344CB8AC3E}">
        <p14:creationId xmlns:p14="http://schemas.microsoft.com/office/powerpoint/2010/main" val="799740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33A19-9124-4FA6-8AF6-12E332BDC1DF}"/>
              </a:ext>
            </a:extLst>
          </p:cNvPr>
          <p:cNvSpPr>
            <a:spLocks noGrp="1"/>
          </p:cNvSpPr>
          <p:nvPr>
            <p:ph type="title"/>
          </p:nvPr>
        </p:nvSpPr>
        <p:spPr>
          <a:xfrm>
            <a:off x="7403068" y="614582"/>
            <a:ext cx="4087306" cy="686679"/>
          </a:xfrm>
        </p:spPr>
        <p:txBody>
          <a:bodyPr vert="horz" lIns="91440" tIns="45720" rIns="91440" bIns="45720" rtlCol="0" anchor="b">
            <a:normAutofit fontScale="90000"/>
          </a:bodyPr>
          <a:lstStyle/>
          <a:p>
            <a:r>
              <a:rPr lang="es-ES" sz="5400"/>
              <a:t>Requisitos</a:t>
            </a:r>
          </a:p>
        </p:txBody>
      </p:sp>
      <p:pic>
        <p:nvPicPr>
          <p:cNvPr id="5" name="Content Placeholder 4" descr="A person lying on a sandy beach&#10;&#10;Description automatically generated">
            <a:extLst>
              <a:ext uri="{FF2B5EF4-FFF2-40B4-BE49-F238E27FC236}">
                <a16:creationId xmlns:a16="http://schemas.microsoft.com/office/drawing/2014/main" id="{783D2B1D-4186-40D0-9388-6525F3D0B06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603" r="11533"/>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7" name="Content Placeholder 2">
            <a:extLst>
              <a:ext uri="{FF2B5EF4-FFF2-40B4-BE49-F238E27FC236}">
                <a16:creationId xmlns:a16="http://schemas.microsoft.com/office/drawing/2014/main" id="{CE6C5964-64C9-429E-9347-059C35B1229B}"/>
              </a:ext>
            </a:extLst>
          </p:cNvPr>
          <p:cNvSpPr txBox="1">
            <a:spLocks/>
          </p:cNvSpPr>
          <p:nvPr/>
        </p:nvSpPr>
        <p:spPr>
          <a:xfrm>
            <a:off x="7548875" y="1635740"/>
            <a:ext cx="3941499" cy="23383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2000" b="0" i="0" u="none" strike="noStrike" kern="1200" cap="none" spc="0" normalizeH="0" baseline="0" dirty="0">
                <a:ln>
                  <a:noFill/>
                </a:ln>
                <a:solidFill>
                  <a:prstClr val="black"/>
                </a:solidFill>
                <a:effectLst/>
                <a:uLnTx/>
                <a:uFillTx/>
                <a:latin typeface="Calibri" panose="020F0502020204030204"/>
                <a:ea typeface="+mn-ea"/>
                <a:cs typeface="+mn-cs"/>
              </a:rPr>
              <a:t>Inteligencia Artística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2000" b="0" i="0" u="none" strike="noStrike" kern="1200" cap="none" spc="0" normalizeH="0" baseline="0" dirty="0">
                <a:ln>
                  <a:noFill/>
                </a:ln>
                <a:solidFill>
                  <a:prstClr val="black"/>
                </a:solidFill>
                <a:effectLst/>
                <a:uLnTx/>
                <a:uFillTx/>
                <a:latin typeface="Calibri" panose="020F0502020204030204"/>
                <a:ea typeface="+mn-ea"/>
                <a:cs typeface="+mn-cs"/>
              </a:rPr>
              <a:t>Maestría Artesanal - Talento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2000" b="0" i="0" u="none" strike="noStrike" kern="1200" cap="none" spc="0" normalizeH="0" baseline="0" dirty="0">
                <a:ln>
                  <a:noFill/>
                </a:ln>
                <a:solidFill>
                  <a:prstClr val="black"/>
                </a:solidFill>
                <a:effectLst/>
                <a:uLnTx/>
                <a:uFillTx/>
                <a:latin typeface="Calibri" panose="020F0502020204030204"/>
                <a:ea typeface="+mn-ea"/>
                <a:cs typeface="+mn-cs"/>
              </a:rPr>
              <a:t>Voluntad, Intención, Esfuerzo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2000" b="0" i="0" u="none" strike="noStrike" kern="1200" cap="none" spc="0" normalizeH="0" baseline="0" dirty="0">
                <a:ln>
                  <a:noFill/>
                </a:ln>
                <a:solidFill>
                  <a:prstClr val="black"/>
                </a:solidFill>
                <a:effectLst/>
                <a:uLnTx/>
                <a:uFillTx/>
                <a:latin typeface="Calibri" panose="020F0502020204030204"/>
                <a:ea typeface="+mn-ea"/>
                <a:cs typeface="+mn-cs"/>
              </a:rPr>
              <a:t>Determinación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2000" b="0" i="0" u="none" strike="noStrike" kern="1200" cap="none" spc="0" normalizeH="0" baseline="0" dirty="0">
                <a:ln>
                  <a:noFill/>
                </a:ln>
                <a:solidFill>
                  <a:prstClr val="black"/>
                </a:solidFill>
                <a:effectLst/>
                <a:uLnTx/>
                <a:uFillTx/>
                <a:latin typeface="Calibri" panose="020F0502020204030204"/>
                <a:ea typeface="+mn-ea"/>
                <a:cs typeface="+mn-cs"/>
              </a:rPr>
              <a:t>Poder Creativo</a:t>
            </a:r>
          </a:p>
        </p:txBody>
      </p:sp>
      <p:sp>
        <p:nvSpPr>
          <p:cNvPr id="6" name="TextBox 5">
            <a:extLst>
              <a:ext uri="{FF2B5EF4-FFF2-40B4-BE49-F238E27FC236}">
                <a16:creationId xmlns:a16="http://schemas.microsoft.com/office/drawing/2014/main" id="{F7600DEB-BDF8-44E4-B5B6-089752CE93CE}"/>
              </a:ext>
            </a:extLst>
          </p:cNvPr>
          <p:cNvSpPr txBox="1"/>
          <p:nvPr/>
        </p:nvSpPr>
        <p:spPr>
          <a:xfrm>
            <a:off x="7403068" y="3833312"/>
            <a:ext cx="4030518" cy="2031325"/>
          </a:xfrm>
          <a:prstGeom prst="rect">
            <a:avLst/>
          </a:prstGeom>
          <a:noFill/>
        </p:spPr>
        <p:txBody>
          <a:bodyPr wrap="square" rtlCol="0">
            <a:spAutoFit/>
          </a:bodyPr>
          <a:lstStyle/>
          <a:p>
            <a:pPr algn="l" fontAlgn="base"/>
            <a:r>
              <a:rPr lang="es-ES" b="0" i="0" dirty="0">
                <a:solidFill>
                  <a:srgbClr val="333333"/>
                </a:solidFill>
                <a:effectLst/>
                <a:latin typeface="verdana" panose="020B0604030504040204" pitchFamily="34" charset="0"/>
              </a:rPr>
              <a:t>… así será la palabra que salga de mi boca. No volverá a mí con las manos vacías sino después de haber hecho lo que yo quería,</a:t>
            </a:r>
          </a:p>
          <a:p>
            <a:pPr algn="l" fontAlgn="base"/>
            <a:r>
              <a:rPr lang="es-ES" b="0" i="0" dirty="0">
                <a:solidFill>
                  <a:srgbClr val="333333"/>
                </a:solidFill>
                <a:effectLst/>
                <a:latin typeface="verdana" panose="020B0604030504040204" pitchFamily="34" charset="0"/>
              </a:rPr>
              <a:t>y haber llevado a cabo lo que le encargué.</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EBCC5A3-C143-43BE-9FD5-75A20B5B40C7}"/>
              </a:ext>
            </a:extLst>
          </p:cNvPr>
          <p:cNvSpPr txBox="1"/>
          <p:nvPr/>
        </p:nvSpPr>
        <p:spPr>
          <a:xfrm>
            <a:off x="9249508" y="5975268"/>
            <a:ext cx="11897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Isaía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55:11</a:t>
            </a:r>
          </a:p>
        </p:txBody>
      </p:sp>
    </p:spTree>
    <p:extLst>
      <p:ext uri="{BB962C8B-B14F-4D97-AF65-F5344CB8AC3E}">
        <p14:creationId xmlns:p14="http://schemas.microsoft.com/office/powerpoint/2010/main" val="3478603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2" descr="The Eye of God - Universe Today">
            <a:extLst>
              <a:ext uri="{FF2B5EF4-FFF2-40B4-BE49-F238E27FC236}">
                <a16:creationId xmlns:a16="http://schemas.microsoft.com/office/drawing/2014/main" id="{FAEC34F9-3A28-4768-BCFB-BA7B7E4CE4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122" b="15827"/>
          <a:stretch/>
        </p:blipFill>
        <p:spPr bwMode="auto">
          <a:xfrm>
            <a:off x="-1" y="10"/>
            <a:ext cx="12192001" cy="466692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1657"/>
          <a:stretch/>
        </p:blipFill>
        <p:spPr>
          <a:xfrm>
            <a:off x="0" y="3542616"/>
            <a:ext cx="12192000" cy="3315384"/>
          </a:xfrm>
          <a:prstGeom prst="rect">
            <a:avLst/>
          </a:prstGeom>
        </p:spPr>
      </p:pic>
      <p:sp>
        <p:nvSpPr>
          <p:cNvPr id="73" name="Oval 72">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E82BFDF-EB29-4D97-AA77-C5F0887451E6}"/>
              </a:ext>
            </a:extLst>
          </p:cNvPr>
          <p:cNvSpPr>
            <a:spLocks noGrp="1"/>
          </p:cNvSpPr>
          <p:nvPr>
            <p:ph type="title"/>
          </p:nvPr>
        </p:nvSpPr>
        <p:spPr>
          <a:xfrm>
            <a:off x="804998" y="4551037"/>
            <a:ext cx="5021782" cy="1509931"/>
          </a:xfrm>
        </p:spPr>
        <p:txBody>
          <a:bodyPr vert="horz" lIns="91440" tIns="45720" rIns="91440" bIns="45720" rtlCol="0" anchor="ctr">
            <a:normAutofit/>
          </a:bodyPr>
          <a:lstStyle/>
          <a:p>
            <a:pPr fontAlgn="base"/>
            <a:br>
              <a:rPr lang="es-ES" sz="2500" b="0" i="0">
                <a:solidFill>
                  <a:srgbClr val="000000"/>
                </a:solidFill>
                <a:effectLst/>
              </a:rPr>
            </a:br>
            <a:r>
              <a:rPr lang="es-ES" sz="2500">
                <a:solidFill>
                  <a:srgbClr val="000000"/>
                </a:solidFill>
                <a:effectLst/>
              </a:rPr>
              <a:t>Al ver tu cielo, obra de tus dedos, la luna y las estrellas que has fijado…</a:t>
            </a:r>
            <a:endParaRPr lang="es-ES" sz="2500">
              <a:solidFill>
                <a:srgbClr val="000000"/>
              </a:solidFill>
            </a:endParaRPr>
          </a:p>
        </p:txBody>
      </p:sp>
      <p:sp>
        <p:nvSpPr>
          <p:cNvPr id="4" name="Title 1">
            <a:extLst>
              <a:ext uri="{FF2B5EF4-FFF2-40B4-BE49-F238E27FC236}">
                <a16:creationId xmlns:a16="http://schemas.microsoft.com/office/drawing/2014/main" id="{10088467-2B93-4251-90D3-CD175CBAC4BD}"/>
              </a:ext>
            </a:extLst>
          </p:cNvPr>
          <p:cNvSpPr txBox="1">
            <a:spLocks/>
          </p:cNvSpPr>
          <p:nvPr/>
        </p:nvSpPr>
        <p:spPr>
          <a:xfrm>
            <a:off x="4352689" y="5957471"/>
            <a:ext cx="2012533" cy="5324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90000"/>
              </a:lnSpc>
              <a:spcBef>
                <a:spcPct val="0"/>
              </a:spcBef>
              <a:spcAft>
                <a:spcPts val="600"/>
              </a:spcAft>
              <a:buClrTx/>
              <a:buSzTx/>
              <a:buFontTx/>
              <a:buNone/>
              <a:tabLst/>
              <a:defRPr/>
            </a:pPr>
            <a:r>
              <a:rPr lang="en-US" sz="1800" dirty="0">
                <a:solidFill>
                  <a:srgbClr val="000000"/>
                </a:solidFill>
                <a:latin typeface="Calibri" panose="020F0502020204030204"/>
              </a:rPr>
              <a:t>S</a:t>
            </a:r>
            <a:r>
              <a:rPr kumimoji="0" lang="en-US" sz="1800" b="0" i="0" u="none" strike="noStrike" kern="1200" cap="none" spc="0" normalizeH="0" baseline="0" noProof="0" dirty="0">
                <a:ln>
                  <a:noFill/>
                </a:ln>
                <a:solidFill>
                  <a:srgbClr val="000000"/>
                </a:solidFill>
                <a:effectLst/>
                <a:uLnTx/>
                <a:uFillTx/>
                <a:latin typeface="Calibri" panose="020F0502020204030204"/>
                <a:ea typeface="+mj-ea"/>
                <a:cs typeface="+mj-cs"/>
              </a:rPr>
              <a:t>alma 8: 4</a:t>
            </a:r>
          </a:p>
        </p:txBody>
      </p:sp>
      <p:sp>
        <p:nvSpPr>
          <p:cNvPr id="5" name="Title 1">
            <a:extLst>
              <a:ext uri="{FF2B5EF4-FFF2-40B4-BE49-F238E27FC236}">
                <a16:creationId xmlns:a16="http://schemas.microsoft.com/office/drawing/2014/main" id="{C018876A-A453-4DA8-B2B9-8BBDFBF89C90}"/>
              </a:ext>
            </a:extLst>
          </p:cNvPr>
          <p:cNvSpPr txBox="1">
            <a:spLocks/>
          </p:cNvSpPr>
          <p:nvPr/>
        </p:nvSpPr>
        <p:spPr>
          <a:xfrm>
            <a:off x="705853" y="3959176"/>
            <a:ext cx="10515600" cy="8582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90000"/>
              </a:lnSpc>
              <a:spcBef>
                <a:spcPct val="0"/>
              </a:spcBef>
              <a:spcAft>
                <a:spcPts val="600"/>
              </a:spcAft>
              <a:buClrTx/>
              <a:buSzTx/>
              <a:buFontTx/>
              <a:buNone/>
              <a:tabLst/>
              <a:defRPr/>
            </a:pPr>
            <a:br>
              <a:rPr kumimoji="0" lang="es-ES" sz="4000" b="1" i="0" u="none" strike="noStrike" kern="1200" cap="none" spc="0" normalizeH="0" baseline="0">
                <a:ln>
                  <a:noFill/>
                </a:ln>
                <a:solidFill>
                  <a:srgbClr val="44546A">
                    <a:lumMod val="60000"/>
                    <a:lumOff val="40000"/>
                  </a:srgbClr>
                </a:solidFill>
                <a:effectLst/>
                <a:uLnTx/>
                <a:uFillTx/>
                <a:latin typeface="Roboto"/>
                <a:ea typeface="+mj-ea"/>
                <a:cs typeface="+mj-cs"/>
              </a:rPr>
            </a:br>
            <a:r>
              <a:rPr kumimoji="0" lang="es-ES" sz="4000" b="1" i="0" u="none" strike="noStrike" kern="1200" cap="none" spc="0" normalizeH="0" baseline="0">
                <a:ln>
                  <a:noFill/>
                </a:ln>
                <a:solidFill>
                  <a:srgbClr val="44546A">
                    <a:lumMod val="60000"/>
                    <a:lumOff val="40000"/>
                  </a:srgbClr>
                </a:solidFill>
                <a:effectLst/>
                <a:uLnTx/>
                <a:uFillTx/>
                <a:latin typeface="Roboto"/>
                <a:ea typeface="+mj-ea"/>
                <a:cs typeface="+mj-cs"/>
              </a:rPr>
              <a:t>Universo Como Fuente de Inspiración</a:t>
            </a:r>
            <a:endParaRPr kumimoji="0" lang="es-ES" sz="4000" b="1" i="0" u="none" strike="noStrike" kern="1200" cap="none" spc="0" normalizeH="0" baseline="0">
              <a:ln>
                <a:noFill/>
              </a:ln>
              <a:solidFill>
                <a:srgbClr val="44546A">
                  <a:lumMod val="60000"/>
                  <a:lumOff val="40000"/>
                </a:srgbClr>
              </a:solidFill>
              <a:effectLst/>
              <a:uLnTx/>
              <a:uFillTx/>
              <a:latin typeface="Calibri Light" panose="020F0302020204030204"/>
              <a:ea typeface="+mj-ea"/>
              <a:cs typeface="+mj-cs"/>
            </a:endParaRPr>
          </a:p>
        </p:txBody>
      </p:sp>
      <p:sp>
        <p:nvSpPr>
          <p:cNvPr id="6" name="Title 1">
            <a:extLst>
              <a:ext uri="{FF2B5EF4-FFF2-40B4-BE49-F238E27FC236}">
                <a16:creationId xmlns:a16="http://schemas.microsoft.com/office/drawing/2014/main" id="{F85D2EA3-8280-4840-8BA3-01016FE786C8}"/>
              </a:ext>
            </a:extLst>
          </p:cNvPr>
          <p:cNvSpPr txBox="1">
            <a:spLocks/>
          </p:cNvSpPr>
          <p:nvPr/>
        </p:nvSpPr>
        <p:spPr>
          <a:xfrm>
            <a:off x="10078453" y="3419085"/>
            <a:ext cx="2286000" cy="5324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s-ES" sz="1400" b="0" i="0" u="none" strike="noStrike" kern="1200" cap="none" spc="0" normalizeH="0" baseline="0">
                <a:ln>
                  <a:noFill/>
                </a:ln>
                <a:solidFill>
                  <a:prstClr val="white"/>
                </a:solidFill>
                <a:effectLst/>
                <a:uLnTx/>
                <a:uFillTx/>
                <a:latin typeface="Calibri" panose="020F0502020204030204"/>
                <a:ea typeface="+mj-ea"/>
                <a:cs typeface="+mj-cs"/>
              </a:rPr>
              <a:t>Nébula el Ojo de Dios</a:t>
            </a:r>
          </a:p>
        </p:txBody>
      </p:sp>
    </p:spTree>
    <p:extLst>
      <p:ext uri="{BB962C8B-B14F-4D97-AF65-F5344CB8AC3E}">
        <p14:creationId xmlns:p14="http://schemas.microsoft.com/office/powerpoint/2010/main" val="3435814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8E2980EE-EC1C-4B6D-80D1-55B42988D8B9}"/>
              </a:ext>
            </a:extLst>
          </p:cNvPr>
          <p:cNvPicPr>
            <a:picLocks noChangeAspect="1"/>
          </p:cNvPicPr>
          <p:nvPr/>
        </p:nvPicPr>
        <p:blipFill rotWithShape="1">
          <a:blip r:embed="rId3"/>
          <a:srcRect l="750" r="29146" b="9090"/>
          <a:stretch/>
        </p:blipFill>
        <p:spPr>
          <a:xfrm>
            <a:off x="3522468" y="10"/>
            <a:ext cx="8669532" cy="6857990"/>
          </a:xfrm>
          <a:prstGeom prst="rect">
            <a:avLst/>
          </a:prstGeom>
        </p:spPr>
      </p:pic>
      <p:sp>
        <p:nvSpPr>
          <p:cNvPr id="14" name="Rectangle 13">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19E751C-6849-45CE-90EE-BE5A82556571}"/>
              </a:ext>
            </a:extLst>
          </p:cNvPr>
          <p:cNvSpPr>
            <a:spLocks noGrp="1"/>
          </p:cNvSpPr>
          <p:nvPr>
            <p:ph type="title"/>
          </p:nvPr>
        </p:nvSpPr>
        <p:spPr>
          <a:xfrm>
            <a:off x="371094" y="1161288"/>
            <a:ext cx="3438144" cy="1124712"/>
          </a:xfrm>
        </p:spPr>
        <p:txBody>
          <a:bodyPr anchor="b">
            <a:normAutofit/>
          </a:bodyPr>
          <a:lstStyle/>
          <a:p>
            <a:r>
              <a:rPr lang="en-US" sz="5400" b="1" dirty="0"/>
              <a:t>Tom Chi</a:t>
            </a:r>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B65D29A-AF8D-4C9B-A81B-0167C0185428}"/>
              </a:ext>
            </a:extLst>
          </p:cNvPr>
          <p:cNvSpPr>
            <a:spLocks noGrp="1"/>
          </p:cNvSpPr>
          <p:nvPr>
            <p:ph idx="1"/>
          </p:nvPr>
        </p:nvSpPr>
        <p:spPr>
          <a:xfrm>
            <a:off x="371094" y="2718054"/>
            <a:ext cx="6560058" cy="3207258"/>
          </a:xfrm>
        </p:spPr>
        <p:txBody>
          <a:bodyPr anchor="t">
            <a:normAutofit/>
          </a:bodyPr>
          <a:lstStyle/>
          <a:p>
            <a:r>
              <a:rPr lang="es-ES"/>
              <a:t>Investigador de Astrofísica</a:t>
            </a:r>
          </a:p>
          <a:p>
            <a:r>
              <a:rPr lang="es-ES"/>
              <a:t>El Mundo de la Personas</a:t>
            </a:r>
          </a:p>
          <a:p>
            <a:r>
              <a:rPr lang="es-ES"/>
              <a:t>Microsoft Outlook</a:t>
            </a:r>
          </a:p>
          <a:p>
            <a:r>
              <a:rPr lang="es-ES"/>
              <a:t>Yahoo Search</a:t>
            </a:r>
          </a:p>
          <a:p>
            <a:r>
              <a:rPr lang="es-ES"/>
              <a:t>Google X</a:t>
            </a:r>
          </a:p>
          <a:p>
            <a:r>
              <a:rPr lang="es-ES"/>
              <a:t>Automóbiles Autónomos deGoogle</a:t>
            </a:r>
          </a:p>
          <a:p>
            <a:endParaRPr lang="es-ES"/>
          </a:p>
        </p:txBody>
      </p:sp>
    </p:spTree>
    <p:extLst>
      <p:ext uri="{BB962C8B-B14F-4D97-AF65-F5344CB8AC3E}">
        <p14:creationId xmlns:p14="http://schemas.microsoft.com/office/powerpoint/2010/main" val="2342182339"/>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8859D2C-E16A-45C2-81AC-BDBF22A92F68}"/>
              </a:ext>
            </a:extLst>
          </p:cNvPr>
          <p:cNvPicPr>
            <a:picLocks noChangeAspect="1"/>
          </p:cNvPicPr>
          <p:nvPr/>
        </p:nvPicPr>
        <p:blipFill rotWithShape="1">
          <a:blip r:embed="rId2">
            <a:alphaModFix amt="40000"/>
          </a:blip>
          <a:srcRect b="881"/>
          <a:stretch/>
        </p:blipFill>
        <p:spPr>
          <a:xfrm>
            <a:off x="20" y="10"/>
            <a:ext cx="12191979" cy="6857990"/>
          </a:xfrm>
          <a:prstGeom prst="rect">
            <a:avLst/>
          </a:prstGeom>
        </p:spPr>
      </p:pic>
      <p:sp>
        <p:nvSpPr>
          <p:cNvPr id="2" name="Title 1">
            <a:extLst>
              <a:ext uri="{FF2B5EF4-FFF2-40B4-BE49-F238E27FC236}">
                <a16:creationId xmlns:a16="http://schemas.microsoft.com/office/drawing/2014/main" id="{FB7FEBCC-4F83-4A7A-B46C-6BE6676E1A4B}"/>
              </a:ext>
            </a:extLst>
          </p:cNvPr>
          <p:cNvSpPr>
            <a:spLocks noGrp="1"/>
          </p:cNvSpPr>
          <p:nvPr>
            <p:ph type="title"/>
          </p:nvPr>
        </p:nvSpPr>
        <p:spPr>
          <a:xfrm>
            <a:off x="841249" y="941832"/>
            <a:ext cx="10506456" cy="2057400"/>
          </a:xfrm>
        </p:spPr>
        <p:txBody>
          <a:bodyPr anchor="b">
            <a:normAutofit/>
          </a:bodyPr>
          <a:lstStyle/>
          <a:p>
            <a:r>
              <a:rPr lang="es-ES" sz="5000" b="1"/>
              <a:t>Tres Historias de Comunión</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D6259E5-BA4B-403D-97ED-56D4B6615876}"/>
              </a:ext>
            </a:extLst>
          </p:cNvPr>
          <p:cNvSpPr>
            <a:spLocks noGrp="1"/>
          </p:cNvSpPr>
          <p:nvPr>
            <p:ph idx="1"/>
          </p:nvPr>
        </p:nvSpPr>
        <p:spPr>
          <a:xfrm>
            <a:off x="841248" y="3502152"/>
            <a:ext cx="10506456" cy="2670048"/>
          </a:xfrm>
        </p:spPr>
        <p:txBody>
          <a:bodyPr>
            <a:normAutofit/>
          </a:bodyPr>
          <a:lstStyle/>
          <a:p>
            <a:r>
              <a:rPr lang="es-ES" sz="3600"/>
              <a:t>Historia del Corazón</a:t>
            </a:r>
          </a:p>
          <a:p>
            <a:r>
              <a:rPr lang="es-ES" sz="3600"/>
              <a:t>La Historia de la Respiración</a:t>
            </a:r>
          </a:p>
          <a:p>
            <a:r>
              <a:rPr lang="es-ES" sz="3600"/>
              <a:t>La Historia de la Mente</a:t>
            </a:r>
          </a:p>
        </p:txBody>
      </p:sp>
    </p:spTree>
    <p:extLst>
      <p:ext uri="{BB962C8B-B14F-4D97-AF65-F5344CB8AC3E}">
        <p14:creationId xmlns:p14="http://schemas.microsoft.com/office/powerpoint/2010/main" val="1456322443"/>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TotalTime>
  <Words>1458</Words>
  <Application>Microsoft Office PowerPoint</Application>
  <PresentationFormat>Widescreen</PresentationFormat>
  <Paragraphs>142</Paragraphs>
  <Slides>23</Slides>
  <Notes>8</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Calibri</vt:lpstr>
      <vt:lpstr>Calibri Light</vt:lpstr>
      <vt:lpstr>Lato</vt:lpstr>
      <vt:lpstr>Lato Extended</vt:lpstr>
      <vt:lpstr>Merriweather</vt:lpstr>
      <vt:lpstr>Roboto</vt:lpstr>
      <vt:lpstr>verdana</vt:lpstr>
      <vt:lpstr>1_Office Theme</vt:lpstr>
      <vt:lpstr>Teoría del Big Bang</vt:lpstr>
      <vt:lpstr>Expandiendo</vt:lpstr>
      <vt:lpstr>Entropía</vt:lpstr>
      <vt:lpstr>Evolucionando</vt:lpstr>
      <vt:lpstr>Teleológico</vt:lpstr>
      <vt:lpstr>Requisitos</vt:lpstr>
      <vt:lpstr> Al ver tu cielo, obra de tus dedos, la luna y las estrellas que has fijado…</vt:lpstr>
      <vt:lpstr>Tom Chi</vt:lpstr>
      <vt:lpstr>Tres Historias de Comunión</vt:lpstr>
      <vt:lpstr>Historia del Corazón</vt:lpstr>
      <vt:lpstr>Historia del Respiro</vt:lpstr>
      <vt:lpstr>Historia de la Mente</vt:lpstr>
      <vt:lpstr>PowerPoint Presentation</vt:lpstr>
      <vt:lpstr>Charles Sanders Peirce (1839-1914)</vt:lpstr>
      <vt:lpstr>La Percepción de la Realidad</vt:lpstr>
      <vt:lpstr>Procesamiento Visual: Representación</vt:lpstr>
      <vt:lpstr>1.  Realidad (Objeto)</vt:lpstr>
      <vt:lpstr>Ilusiones Ópticas</vt:lpstr>
      <vt:lpstr>Semiótica</vt:lpstr>
      <vt:lpstr>Semiosis</vt:lpstr>
      <vt:lpstr>La Experiencia Común es  Condición Necesaria para la Semiosis</vt:lpstr>
      <vt:lpstr>Semiosis</vt:lpstr>
      <vt:lpstr>Construcción Social de la Realidad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Marzo Artime, PhD</dc:creator>
  <cp:lastModifiedBy>Marzo Artime, PhD</cp:lastModifiedBy>
  <cp:revision>20</cp:revision>
  <dcterms:created xsi:type="dcterms:W3CDTF">2021-03-10T22:22:59Z</dcterms:created>
  <dcterms:modified xsi:type="dcterms:W3CDTF">2021-03-13T00:24:46Z</dcterms:modified>
</cp:coreProperties>
</file>